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35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840A40-4140-46D1-83F1-618C098F747B}" v="84" dt="2024-11-21T10:35:45.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p:restoredTop sz="70753" autoAdjust="0"/>
  </p:normalViewPr>
  <p:slideViewPr>
    <p:cSldViewPr snapToGrid="0">
      <p:cViewPr varScale="1">
        <p:scale>
          <a:sx n="88" d="100"/>
          <a:sy n="88" d="100"/>
        </p:scale>
        <p:origin x="18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53F57-1BCA-4F35-9FD9-499DB181AE0B}" type="datetimeFigureOut">
              <a:rPr lang="en-GB" smtClean="0"/>
              <a:t>28/05/2026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5BA97-8388-416F-892E-EEDCBA627658}" type="slidenum">
              <a:rPr lang="en-GB" smtClean="0"/>
              <a:t>‹#›</a:t>
            </a:fld>
            <a:endParaRPr lang="en-GB"/>
          </a:p>
        </p:txBody>
      </p:sp>
    </p:spTree>
    <p:extLst>
      <p:ext uri="{BB962C8B-B14F-4D97-AF65-F5344CB8AC3E}">
        <p14:creationId xmlns:p14="http://schemas.microsoft.com/office/powerpoint/2010/main" val="195936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ILWbaWrjgU4&amp;t=5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History, changes, info about volunteering</a:t>
            </a:r>
          </a:p>
          <a:p>
            <a:endParaRPr lang="en-GB" dirty="0"/>
          </a:p>
        </p:txBody>
      </p:sp>
      <p:sp>
        <p:nvSpPr>
          <p:cNvPr id="4" name="Slide Number Placeholder 3"/>
          <p:cNvSpPr>
            <a:spLocks noGrp="1"/>
          </p:cNvSpPr>
          <p:nvPr>
            <p:ph type="sldNum" sz="quarter" idx="5"/>
          </p:nvPr>
        </p:nvSpPr>
        <p:spPr/>
        <p:txBody>
          <a:bodyPr/>
          <a:lstStyle/>
          <a:p>
            <a:fld id="{C4A5BA97-8388-416F-892E-EEDCBA627658}" type="slidenum">
              <a:rPr lang="en-GB" smtClean="0"/>
              <a:t>1</a:t>
            </a:fld>
            <a:endParaRPr lang="en-GB"/>
          </a:p>
        </p:txBody>
      </p:sp>
    </p:spTree>
    <p:extLst>
      <p:ext uri="{BB962C8B-B14F-4D97-AF65-F5344CB8AC3E}">
        <p14:creationId xmlns:p14="http://schemas.microsoft.com/office/powerpoint/2010/main" val="2527346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Non-exhaustive list of businesses that use OR. Please note they are not endorsed by the OR Society but are designed to show the variety of careers in OR. Feel free to use your own examples if relevant.</a:t>
            </a:r>
          </a:p>
          <a:p>
            <a:endParaRPr lang="en-GB" dirty="0"/>
          </a:p>
        </p:txBody>
      </p:sp>
      <p:sp>
        <p:nvSpPr>
          <p:cNvPr id="4" name="Slide Number Placeholder 3"/>
          <p:cNvSpPr>
            <a:spLocks noGrp="1"/>
          </p:cNvSpPr>
          <p:nvPr>
            <p:ph type="sldNum" sz="quarter" idx="5"/>
          </p:nvPr>
        </p:nvSpPr>
        <p:spPr/>
        <p:txBody>
          <a:bodyPr/>
          <a:lstStyle/>
          <a:p>
            <a:fld id="{C4A5BA97-8388-416F-892E-EEDCBA627658}" type="slidenum">
              <a:rPr lang="en-GB" smtClean="0"/>
              <a:t>11</a:t>
            </a:fld>
            <a:endParaRPr lang="en-GB"/>
          </a:p>
        </p:txBody>
      </p:sp>
    </p:spTree>
    <p:extLst>
      <p:ext uri="{BB962C8B-B14F-4D97-AF65-F5344CB8AC3E}">
        <p14:creationId xmlns:p14="http://schemas.microsoft.com/office/powerpoint/2010/main" val="385463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random sample of job titles taken from the OR Society LinkedIn group members. The bigger the job title, the more commonly it appeared. This slide may be helpful in illustrating that a) OR jobs can sometimes be a bit tricky to spot and b) OR jobs are found in all sorts of places.</a:t>
            </a:r>
          </a:p>
          <a:p>
            <a:endParaRPr lang="en-GB" dirty="0"/>
          </a:p>
        </p:txBody>
      </p:sp>
      <p:sp>
        <p:nvSpPr>
          <p:cNvPr id="4" name="Slide Number Placeholder 3"/>
          <p:cNvSpPr>
            <a:spLocks noGrp="1"/>
          </p:cNvSpPr>
          <p:nvPr>
            <p:ph type="sldNum" sz="quarter" idx="5"/>
          </p:nvPr>
        </p:nvSpPr>
        <p:spPr/>
        <p:txBody>
          <a:bodyPr/>
          <a:lstStyle/>
          <a:p>
            <a:fld id="{C4A5BA97-8388-416F-892E-EEDCBA627658}" type="slidenum">
              <a:rPr lang="en-GB" smtClean="0"/>
              <a:t>12</a:t>
            </a:fld>
            <a:endParaRPr lang="en-GB"/>
          </a:p>
        </p:txBody>
      </p:sp>
    </p:spTree>
    <p:extLst>
      <p:ext uri="{BB962C8B-B14F-4D97-AF65-F5344CB8AC3E}">
        <p14:creationId xmlns:p14="http://schemas.microsoft.com/office/powerpoint/2010/main" val="235069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can join the OR Society by visiting our website and clicking the ‘join’ button in the top left corner, next to our logo.</a:t>
            </a:r>
          </a:p>
          <a:p>
            <a:endParaRPr lang="en-GB" dirty="0"/>
          </a:p>
          <a:p>
            <a:r>
              <a:rPr lang="en-GB" dirty="0"/>
              <a:t>Your Student Membership is full subsidised by the OR Society. ( </a:t>
            </a:r>
            <a:r>
              <a:rPr lang="en-GB" dirty="0" err="1"/>
              <a:t>impt</a:t>
            </a:r>
            <a:r>
              <a:rPr lang="en-GB" dirty="0"/>
              <a:t>. the word free is not used)</a:t>
            </a:r>
            <a:endParaRPr lang="en-GB" dirty="0">
              <a:ea typeface="Calibri"/>
              <a:cs typeface="Calibri"/>
            </a:endParaRPr>
          </a:p>
          <a:p>
            <a:pPr marL="171450" indent="-171450">
              <a:buFont typeface="Arial"/>
              <a:buChar char="•"/>
            </a:pPr>
            <a:r>
              <a:rPr lang="en-GB" b="1" dirty="0"/>
              <a:t>Tailored Resources</a:t>
            </a:r>
            <a:r>
              <a:rPr lang="en-GB" dirty="0"/>
              <a:t>: Access to resources curated for students passionate about OR and analytics. From industry insights to academic support, we've got your back.</a:t>
            </a:r>
            <a:endParaRPr lang="en-GB" dirty="0">
              <a:ea typeface="Calibri"/>
              <a:cs typeface="Calibri"/>
            </a:endParaRPr>
          </a:p>
          <a:p>
            <a:pPr marL="171450" indent="-171450">
              <a:buFont typeface="Arial"/>
              <a:buChar char="•"/>
            </a:pPr>
            <a:r>
              <a:rPr lang="en-GB" b="1" dirty="0"/>
              <a:t>Exclusive Opportunities</a:t>
            </a:r>
            <a:r>
              <a:rPr lang="en-GB" dirty="0"/>
              <a:t>: Gain a competitive edge with exclusive career opportunities and events designed to kickstart your career in OR. </a:t>
            </a:r>
          </a:p>
          <a:p>
            <a:pPr marL="171450" indent="-171450">
              <a:buFont typeface="Arial"/>
              <a:buChar char="•"/>
            </a:pPr>
            <a:r>
              <a:rPr lang="en-GB" b="1" dirty="0"/>
              <a:t>Community and Belonging:</a:t>
            </a:r>
            <a:r>
              <a:rPr lang="en-GB" dirty="0"/>
              <a:t> Connect with like-minded students who share your enthusiasm for OR and analytics. </a:t>
            </a:r>
            <a:endParaRPr lang="en-GB" dirty="0">
              <a:ea typeface="Calibri"/>
              <a:cs typeface="Calibri"/>
            </a:endParaRPr>
          </a:p>
          <a:p>
            <a:pPr marL="171450" indent="-171450">
              <a:buFont typeface="Arial"/>
              <a:buChar char="•"/>
            </a:pPr>
            <a:r>
              <a:rPr lang="en-GB" b="1" dirty="0"/>
              <a:t>Professional Development:</a:t>
            </a:r>
            <a:r>
              <a:rPr lang="en-GB" dirty="0"/>
              <a:t> Elevate your skills and stay ahead of the curve. Prepare for a successful career in the dynamic field of OR and analytics.</a:t>
            </a:r>
            <a:endParaRPr lang="en-GB" dirty="0">
              <a:ea typeface="Calibri"/>
              <a:cs typeface="Calibri"/>
            </a:endParaRPr>
          </a:p>
          <a:p>
            <a:pPr marL="171450" indent="-171450">
              <a:buFont typeface="Arial"/>
              <a:buChar char="•"/>
            </a:pPr>
            <a:r>
              <a:rPr lang="en-GB" b="1" dirty="0"/>
              <a:t>Networking Events:</a:t>
            </a:r>
            <a:r>
              <a:rPr lang="en-GB" dirty="0"/>
              <a:t> Build a network that lasts a lifetime. -attend exclusive networking events, both virtual and in-person, where you can engage with industry professionals &amp; graduate recruiters. </a:t>
            </a:r>
            <a:endParaRPr lang="en-GB" dirty="0">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4A5BA97-8388-416F-892E-EEDCBA627658}" type="slidenum">
              <a:rPr lang="en-GB" smtClean="0"/>
              <a:t>13</a:t>
            </a:fld>
            <a:endParaRPr lang="en-GB"/>
          </a:p>
        </p:txBody>
      </p:sp>
    </p:spTree>
    <p:extLst>
      <p:ext uri="{BB962C8B-B14F-4D97-AF65-F5344CB8AC3E}">
        <p14:creationId xmlns:p14="http://schemas.microsoft.com/office/powerpoint/2010/main" val="2107036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Careers information, OR news and information on free student membership (available for people aged 16+) can be found on our website.</a:t>
            </a:r>
          </a:p>
          <a:p>
            <a:endParaRPr lang="en-GB" dirty="0"/>
          </a:p>
        </p:txBody>
      </p:sp>
      <p:sp>
        <p:nvSpPr>
          <p:cNvPr id="4" name="Slide Number Placeholder 3"/>
          <p:cNvSpPr>
            <a:spLocks noGrp="1"/>
          </p:cNvSpPr>
          <p:nvPr>
            <p:ph type="sldNum" sz="quarter" idx="5"/>
          </p:nvPr>
        </p:nvSpPr>
        <p:spPr/>
        <p:txBody>
          <a:bodyPr/>
          <a:lstStyle/>
          <a:p>
            <a:fld id="{C4A5BA97-8388-416F-892E-EEDCBA627658}" type="slidenum">
              <a:rPr lang="en-GB" smtClean="0"/>
              <a:t>15</a:t>
            </a:fld>
            <a:endParaRPr lang="en-GB"/>
          </a:p>
        </p:txBody>
      </p:sp>
    </p:spTree>
    <p:extLst>
      <p:ext uri="{BB962C8B-B14F-4D97-AF65-F5344CB8AC3E}">
        <p14:creationId xmlns:p14="http://schemas.microsoft.com/office/powerpoint/2010/main" val="219788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sz="1200" dirty="0">
                <a:ea typeface="Roboto Light" panose="02000000000000000000" pitchFamily="2" charset="0"/>
              </a:rPr>
              <a:t>Ask the students if they have heard of operational </a:t>
            </a:r>
            <a:r>
              <a:rPr lang="en-GB" dirty="0">
                <a:ea typeface="Roboto Light" panose="02000000000000000000" pitchFamily="2" charset="0"/>
              </a:rPr>
              <a:t>r</a:t>
            </a:r>
            <a:r>
              <a:rPr lang="en-GB" sz="1200" dirty="0">
                <a:ea typeface="Roboto Light" panose="02000000000000000000" pitchFamily="2" charset="0"/>
              </a:rPr>
              <a:t>esearch. Often not many people have. (Text appears on click/moving forward).</a:t>
            </a:r>
          </a:p>
          <a:p>
            <a:pPr defTabSz="990752">
              <a:defRPr/>
            </a:pPr>
            <a:endParaRPr lang="en-GB" dirty="0">
              <a:ea typeface="Roboto Light" panose="02000000000000000000" pitchFamily="2" charset="0"/>
            </a:endParaRPr>
          </a:p>
          <a:p>
            <a:pPr defTabSz="990752">
              <a:defRPr/>
            </a:pPr>
            <a:r>
              <a:rPr lang="en-GB" sz="1200" dirty="0">
                <a:ea typeface="Roboto Light" panose="02000000000000000000" pitchFamily="2" charset="0"/>
              </a:rPr>
              <a:t>The answer on the slide can also be </a:t>
            </a:r>
            <a:r>
              <a:rPr lang="en-GB" dirty="0">
                <a:ea typeface="Roboto Light" panose="02000000000000000000" pitchFamily="2" charset="0"/>
              </a:rPr>
              <a:t>stated as </a:t>
            </a:r>
            <a:r>
              <a:rPr lang="en-GB" sz="1200" dirty="0">
                <a:ea typeface="Roboto Light" panose="02000000000000000000" pitchFamily="2" charset="0"/>
              </a:rPr>
              <a:t>“OR involves using maths to solve problems or make better decisions”. It is a broad, slightly vague answer – that’s because OR has lots of practical applications! </a:t>
            </a:r>
            <a:endParaRPr lang="en-GB" dirty="0">
              <a:ea typeface="Roboto Light" panose="02000000000000000000" pitchFamily="2" charset="0"/>
            </a:endParaRPr>
          </a:p>
          <a:p>
            <a:pPr defTabSz="990752">
              <a:defRPr/>
            </a:pPr>
            <a:endParaRPr lang="en-GB" sz="1200" dirty="0">
              <a:ea typeface="Roboto Light" panose="02000000000000000000" pitchFamily="2" charset="0"/>
            </a:endParaRPr>
          </a:p>
          <a:p>
            <a:pPr defTabSz="990752">
              <a:defRPr/>
            </a:pPr>
            <a:r>
              <a:rPr lang="en-GB" sz="1200" dirty="0">
                <a:ea typeface="Roboto Light" panose="02000000000000000000" pitchFamily="2" charset="0"/>
              </a:rPr>
              <a:t>OR is used today by many businesses – shops, airlines, architects, hospitals, local government and central government (think Ministry of Defence, HMRC etc.)</a:t>
            </a:r>
          </a:p>
          <a:p>
            <a:pPr defTabSz="990752">
              <a:defRPr/>
            </a:pPr>
            <a:endParaRPr lang="en-GB" dirty="0">
              <a:ea typeface="Roboto Light" panose="02000000000000000000" pitchFamily="2" charset="0"/>
            </a:endParaRPr>
          </a:p>
          <a:p>
            <a:pPr defTabSz="990752">
              <a:defRPr/>
            </a:pPr>
            <a:r>
              <a:rPr lang="en-GB" dirty="0">
                <a:ea typeface="Roboto Light" panose="02000000000000000000" pitchFamily="2" charset="0"/>
              </a:rPr>
              <a:t>There are some in depth examples of OR on the following slides. Feel free to include your own.</a:t>
            </a:r>
            <a:endParaRPr lang="en-GB" sz="1200" dirty="0">
              <a:ea typeface="Roboto Light"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C4A5BA97-8388-416F-892E-EEDCBA627658}" type="slidenum">
              <a:rPr lang="en-GB" smtClean="0"/>
              <a:t>3</a:t>
            </a:fld>
            <a:endParaRPr lang="en-GB"/>
          </a:p>
        </p:txBody>
      </p:sp>
    </p:spTree>
    <p:extLst>
      <p:ext uri="{BB962C8B-B14F-4D97-AF65-F5344CB8AC3E}">
        <p14:creationId xmlns:p14="http://schemas.microsoft.com/office/powerpoint/2010/main" val="150837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lots</a:t>
            </a:r>
            <a:r>
              <a:rPr lang="en-GB" baseline="0" dirty="0"/>
              <a:t> of images / videos / details to highlight why your job is great and what you do!</a:t>
            </a:r>
            <a:endParaRPr lang="en-GB" dirty="0"/>
          </a:p>
          <a:p>
            <a:endParaRPr lang="en-GB" dirty="0"/>
          </a:p>
        </p:txBody>
      </p:sp>
      <p:sp>
        <p:nvSpPr>
          <p:cNvPr id="4" name="Slide Number Placeholder 3"/>
          <p:cNvSpPr>
            <a:spLocks noGrp="1"/>
          </p:cNvSpPr>
          <p:nvPr>
            <p:ph type="sldNum" sz="quarter" idx="5"/>
          </p:nvPr>
        </p:nvSpPr>
        <p:spPr/>
        <p:txBody>
          <a:bodyPr/>
          <a:lstStyle/>
          <a:p>
            <a:fld id="{C4A5BA97-8388-416F-892E-EEDCBA627658}" type="slidenum">
              <a:rPr lang="en-GB" smtClean="0"/>
              <a:t>4</a:t>
            </a:fld>
            <a:endParaRPr lang="en-GB"/>
          </a:p>
        </p:txBody>
      </p:sp>
    </p:spTree>
    <p:extLst>
      <p:ext uri="{BB962C8B-B14F-4D97-AF65-F5344CB8AC3E}">
        <p14:creationId xmlns:p14="http://schemas.microsoft.com/office/powerpoint/2010/main" val="3017506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3 ½ minutes long </a:t>
            </a:r>
            <a:r>
              <a:rPr lang="en-US" dirty="0" err="1"/>
              <a:t>youtube</a:t>
            </a:r>
            <a:r>
              <a:rPr lang="en-US" dirty="0"/>
              <a:t> video</a:t>
            </a:r>
          </a:p>
          <a:p>
            <a:r>
              <a:rPr lang="en-US" dirty="0">
                <a:hlinkClick r:id="rId3"/>
              </a:rPr>
              <a:t>https://www.youtube.com/watch?v=ILWbaWrjgU4&amp;t=5s</a:t>
            </a:r>
            <a:endParaRPr lang="en-US" dirty="0"/>
          </a:p>
          <a:p>
            <a:r>
              <a:rPr lang="en-US" dirty="0"/>
              <a:t>Operational researchers used statistics to </a:t>
            </a:r>
            <a:r>
              <a:rPr lang="en-US" dirty="0" err="1"/>
              <a:t>analyse</a:t>
            </a:r>
            <a:r>
              <a:rPr lang="en-US" dirty="0"/>
              <a:t> the results of past battles and found that it wasn’t actually the size of the convoy that mattered, but how many warships there were in each one. </a:t>
            </a:r>
          </a:p>
          <a:p>
            <a:r>
              <a:rPr lang="en-US" dirty="0"/>
              <a:t>As a result, the Navy switched to using a few large convoys rather than lots of little ones, saving lives and helping to win the war. </a:t>
            </a:r>
            <a:endParaRPr lang="en-US" dirty="0">
              <a:ea typeface="Calibri"/>
              <a:cs typeface="Calibri"/>
            </a:endParaRPr>
          </a:p>
          <a:p>
            <a:r>
              <a:rPr lang="en-US" dirty="0"/>
              <a:t>Operational researchers today still work within all branches of the military, but businesses and governments have also </a:t>
            </a:r>
            <a:r>
              <a:rPr lang="en-US" dirty="0" err="1"/>
              <a:t>realised</a:t>
            </a:r>
            <a:r>
              <a:rPr lang="en-US" dirty="0"/>
              <a:t> the benefits of using mathematical and scientific thinking to solve problems.</a:t>
            </a: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C4A5BA97-8388-416F-892E-EEDCBA627658}" type="slidenum">
              <a:rPr lang="en-GB" smtClean="0"/>
              <a:t>5</a:t>
            </a:fld>
            <a:endParaRPr lang="en-GB"/>
          </a:p>
        </p:txBody>
      </p:sp>
    </p:spTree>
    <p:extLst>
      <p:ext uri="{BB962C8B-B14F-4D97-AF65-F5344CB8AC3E}">
        <p14:creationId xmlns:p14="http://schemas.microsoft.com/office/powerpoint/2010/main" val="192364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a typeface="Roboto Light" panose="02000000000000000000" pitchFamily="2" charset="0"/>
              </a:rPr>
              <a:t>Please feel free to paraphrase the below:</a:t>
            </a:r>
          </a:p>
          <a:p>
            <a:endParaRPr lang="en-GB" sz="1200" dirty="0">
              <a:ea typeface="Roboto Light" panose="02000000000000000000" pitchFamily="2" charset="0"/>
            </a:endParaRPr>
          </a:p>
          <a:p>
            <a:r>
              <a:rPr lang="en-GB" sz="1200" dirty="0">
                <a:ea typeface="Roboto Light" panose="02000000000000000000" pitchFamily="2" charset="0"/>
              </a:rPr>
              <a:t>Supermarkets use teams of OR professionals to solve problems and make decisions, such as understanding consumer buying patterns, deciding how many staff they should allocate to a shift, and calculating the optimal quantity and delivery times of their products.</a:t>
            </a:r>
          </a:p>
          <a:p>
            <a:endParaRPr lang="en-GB" sz="1200" dirty="0">
              <a:ea typeface="Roboto Light" panose="02000000000000000000" pitchFamily="2" charset="0"/>
            </a:endParaRPr>
          </a:p>
          <a:p>
            <a:r>
              <a:rPr lang="en-GB" sz="1200" dirty="0">
                <a:ea typeface="Roboto Light" panose="02000000000000000000" pitchFamily="2" charset="0"/>
              </a:rPr>
              <a:t>Supermarket loyalty cards, like a Tesco’s Clubcard, are a great example of OR in action. Loyalty cards let supermarkets track what their customers are buying, creating huge amounts of data for operational researchers to work with. They can use statistics to search for patterns in the data, attempting to predict how customers will behave in the future. </a:t>
            </a:r>
          </a:p>
          <a:p>
            <a:endParaRPr lang="en-GB" sz="1200" dirty="0">
              <a:ea typeface="Roboto Light" panose="02000000000000000000" pitchFamily="2" charset="0"/>
            </a:endParaRPr>
          </a:p>
          <a:p>
            <a:r>
              <a:rPr lang="en-GB" sz="1200" dirty="0">
                <a:ea typeface="Roboto Light" panose="02000000000000000000" pitchFamily="2" charset="0"/>
              </a:rPr>
              <a:t>For example, the data might show that people buy lots of milk on a Saturday, in which case the supermarket would know to stock up on Friday evening. It might also show that lots of people shop at certain times, or on a particular day, so the store managers would know to have more staff members working at that time. </a:t>
            </a:r>
          </a:p>
          <a:p>
            <a:endParaRPr lang="en-GB" sz="1200" dirty="0">
              <a:ea typeface="Roboto Light" panose="02000000000000000000" pitchFamily="2" charset="0"/>
            </a:endParaRPr>
          </a:p>
          <a:p>
            <a:r>
              <a:rPr lang="en-GB" sz="1200" dirty="0">
                <a:ea typeface="Roboto Light" panose="02000000000000000000" pitchFamily="2" charset="0"/>
              </a:rPr>
              <a:t>Most supermarkets also incorporate weather forecasting data, obtained from weather stations near each of their stores to optimise this further, for example, by making sure they have extra BBQ food in towns that are expecting sunny weekends.</a:t>
            </a:r>
          </a:p>
          <a:p>
            <a:endParaRPr lang="en-GB" sz="1200" dirty="0">
              <a:ea typeface="Roboto Light" panose="02000000000000000000" pitchFamily="2" charset="0"/>
            </a:endParaRPr>
          </a:p>
          <a:p>
            <a:r>
              <a:rPr lang="en-GB" sz="1200" dirty="0">
                <a:ea typeface="Roboto Light" panose="02000000000000000000" pitchFamily="2" charset="0"/>
              </a:rPr>
              <a:t>It’s easy to see what a big impact OR has on making the right decisions for supermarkets – helping them keep customers happy and make profits!</a:t>
            </a:r>
          </a:p>
          <a:p>
            <a:endParaRPr lang="en-GB" dirty="0"/>
          </a:p>
        </p:txBody>
      </p:sp>
      <p:sp>
        <p:nvSpPr>
          <p:cNvPr id="4" name="Slide Number Placeholder 3"/>
          <p:cNvSpPr>
            <a:spLocks noGrp="1"/>
          </p:cNvSpPr>
          <p:nvPr>
            <p:ph type="sldNum" sz="quarter" idx="5"/>
          </p:nvPr>
        </p:nvSpPr>
        <p:spPr/>
        <p:txBody>
          <a:bodyPr/>
          <a:lstStyle/>
          <a:p>
            <a:fld id="{C4A5BA97-8388-416F-892E-EEDCBA627658}" type="slidenum">
              <a:rPr lang="en-GB" smtClean="0"/>
              <a:t>6</a:t>
            </a:fld>
            <a:endParaRPr lang="en-GB"/>
          </a:p>
        </p:txBody>
      </p:sp>
    </p:spTree>
    <p:extLst>
      <p:ext uri="{BB962C8B-B14F-4D97-AF65-F5344CB8AC3E}">
        <p14:creationId xmlns:p14="http://schemas.microsoft.com/office/powerpoint/2010/main" val="104463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Roboto Light" panose="02000000000000000000" pitchFamily="2" charset="0"/>
              </a:rPr>
              <a:t>Please feel free to paraphrase the below:</a:t>
            </a:r>
          </a:p>
          <a:p>
            <a:endParaRPr lang="en-GB" sz="1200" dirty="0"/>
          </a:p>
          <a:p>
            <a:r>
              <a:rPr lang="en-GB" sz="1200" dirty="0"/>
              <a:t>Operational Researchers at places like British Airways are involved in a lot of decision making.</a:t>
            </a:r>
          </a:p>
          <a:p>
            <a:r>
              <a:rPr lang="en-GB" sz="1200" dirty="0"/>
              <a:t> </a:t>
            </a:r>
          </a:p>
          <a:p>
            <a:r>
              <a:rPr lang="en-GB" sz="1200" dirty="0"/>
              <a:t>When you book a holiday, OR has been used to decide where an airline will fly to, and how much they charge you for your ticket, using customer buying patterns and forecasting to predict future demand.</a:t>
            </a:r>
          </a:p>
          <a:p>
            <a:endParaRPr lang="en-GB" dirty="0"/>
          </a:p>
          <a:p>
            <a:r>
              <a:rPr lang="en-GB" sz="1200" dirty="0"/>
              <a:t>When you arrive at the airport, OR has been used to minimise queueing times, and simulations are used to model the flow of passengers through the terminal to ensure staff members and equipment are in the right places at the right time.</a:t>
            </a:r>
          </a:p>
          <a:p>
            <a:endParaRPr lang="en-GB" dirty="0"/>
          </a:p>
          <a:p>
            <a:r>
              <a:rPr lang="en-GB" sz="1200" dirty="0"/>
              <a:t>When you board the plane, OR has helped choose a boarding strategy and ensure your plane leaves on time. OR is even used to forecast how many passengers are likely to cancel their holiday!</a:t>
            </a:r>
          </a:p>
          <a:p>
            <a:endParaRPr lang="en-GB" sz="1200" dirty="0"/>
          </a:p>
          <a:p>
            <a:r>
              <a:rPr lang="en-GB" sz="1200" dirty="0"/>
              <a:t>Just like supermarkets, airlines rely heavily on OR to make better, more informed decisions that result in better outcomes for their business.</a:t>
            </a:r>
          </a:p>
          <a:p>
            <a:endParaRPr lang="en-GB" dirty="0"/>
          </a:p>
        </p:txBody>
      </p:sp>
      <p:sp>
        <p:nvSpPr>
          <p:cNvPr id="4" name="Slide Number Placeholder 3"/>
          <p:cNvSpPr>
            <a:spLocks noGrp="1"/>
          </p:cNvSpPr>
          <p:nvPr>
            <p:ph type="sldNum" sz="quarter" idx="5"/>
          </p:nvPr>
        </p:nvSpPr>
        <p:spPr/>
        <p:txBody>
          <a:bodyPr/>
          <a:lstStyle/>
          <a:p>
            <a:fld id="{C4A5BA97-8388-416F-892E-EEDCBA627658}" type="slidenum">
              <a:rPr lang="en-GB" smtClean="0"/>
              <a:t>7</a:t>
            </a:fld>
            <a:endParaRPr lang="en-GB"/>
          </a:p>
        </p:txBody>
      </p:sp>
    </p:spTree>
    <p:extLst>
      <p:ext uri="{BB962C8B-B14F-4D97-AF65-F5344CB8AC3E}">
        <p14:creationId xmlns:p14="http://schemas.microsoft.com/office/powerpoint/2010/main" val="2962236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Roboto Light" panose="02000000000000000000" pitchFamily="2" charset="0"/>
              </a:rPr>
              <a:t>Please feel free to paraphrase the below:</a:t>
            </a:r>
          </a:p>
          <a:p>
            <a:endParaRPr lang="en-GB" dirty="0">
              <a:ea typeface="Roboto Light" panose="02000000000000000000" pitchFamily="2" charset="0"/>
            </a:endParaRPr>
          </a:p>
          <a:p>
            <a:r>
              <a:rPr lang="en-GB" dirty="0">
                <a:ea typeface="Roboto Light" panose="02000000000000000000" pitchFamily="2" charset="0"/>
              </a:rPr>
              <a:t>Some hospitals have dedicated OR teams to help with resource allocation – especially if they have multiple specialities. The OR staff allocate patients, equipment and surgical teams to operating theatres based on the urgency and specific requirements of each patient – some operations need specialist equipment and others do not, and it’s not very efficient to have a ‘general’ patient in a ‘specialist’ surgery.</a:t>
            </a:r>
          </a:p>
          <a:p>
            <a:endParaRPr lang="en-GB" dirty="0">
              <a:ea typeface="Roboto Light" panose="02000000000000000000" pitchFamily="2" charset="0"/>
            </a:endParaRPr>
          </a:p>
          <a:p>
            <a:r>
              <a:rPr lang="en-GB" dirty="0">
                <a:ea typeface="Roboto Light" panose="02000000000000000000" pitchFamily="2" charset="0"/>
              </a:rPr>
              <a:t>The OR team have to try and set a schedule, which is made complicated by the fact that how long an operation takes can be hard to predict, and an emergency patient might need immediate attention and throw off the rest of the rota!</a:t>
            </a:r>
            <a:br>
              <a:rPr lang="en-GB" dirty="0">
                <a:ea typeface="Roboto Light" panose="02000000000000000000" pitchFamily="2" charset="0"/>
              </a:rPr>
            </a:br>
            <a:br>
              <a:rPr lang="en-GB" dirty="0">
                <a:ea typeface="Roboto Light" panose="02000000000000000000" pitchFamily="2" charset="0"/>
              </a:rPr>
            </a:br>
            <a:r>
              <a:rPr lang="en-GB" dirty="0">
                <a:ea typeface="Roboto Light" panose="02000000000000000000" pitchFamily="2" charset="0"/>
              </a:rPr>
              <a:t>OR researchers designed an algorithm to optimise kidney transplant surgery – imagine somebody needs a kidney transplant, and their family member is willing to be a donor, but is incompatible. The algorithm identifies patients in this situation and matches them up so they can swap donors, and both patients receive the kidney that they need.</a:t>
            </a:r>
          </a:p>
          <a:p>
            <a:endParaRPr lang="en-GB" dirty="0">
              <a:ea typeface="Roboto Light" panose="02000000000000000000" pitchFamily="2" charset="0"/>
            </a:endParaRPr>
          </a:p>
          <a:p>
            <a:r>
              <a:rPr lang="en-GB" dirty="0">
                <a:ea typeface="Roboto Light" panose="02000000000000000000" pitchFamily="2" charset="0"/>
              </a:rPr>
              <a:t>The surgery has to take place simultaneously to prevent anybody from backing out at the last minute, so the algorithm also has to take into account the nearest hospital with enough resources (theatres and surgical teams) to carry out the transplant when matching patients.</a:t>
            </a:r>
            <a:endParaRPr lang="en-GB" dirty="0"/>
          </a:p>
        </p:txBody>
      </p:sp>
      <p:sp>
        <p:nvSpPr>
          <p:cNvPr id="4" name="Slide Number Placeholder 3"/>
          <p:cNvSpPr>
            <a:spLocks noGrp="1"/>
          </p:cNvSpPr>
          <p:nvPr>
            <p:ph type="sldNum" sz="quarter" idx="5"/>
          </p:nvPr>
        </p:nvSpPr>
        <p:spPr/>
        <p:txBody>
          <a:bodyPr/>
          <a:lstStyle/>
          <a:p>
            <a:fld id="{C4A5BA97-8388-416F-892E-EEDCBA627658}" type="slidenum">
              <a:rPr lang="en-GB" smtClean="0"/>
              <a:t>8</a:t>
            </a:fld>
            <a:endParaRPr lang="en-GB"/>
          </a:p>
        </p:txBody>
      </p:sp>
    </p:spTree>
    <p:extLst>
      <p:ext uri="{BB962C8B-B14F-4D97-AF65-F5344CB8AC3E}">
        <p14:creationId xmlns:p14="http://schemas.microsoft.com/office/powerpoint/2010/main" val="116876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GB" dirty="0"/>
              <a:t>Decision-making</a:t>
            </a:r>
            <a:r>
              <a:rPr lang="en-GB" baseline="0" dirty="0"/>
              <a:t> and problem-solving in business can be complicated and messy.  </a:t>
            </a:r>
          </a:p>
          <a:p>
            <a:pPr defTabSz="990752">
              <a:defRPr/>
            </a:pPr>
            <a:r>
              <a:rPr lang="en-GB" baseline="0" dirty="0"/>
              <a:t>It may not be clear what the main problem is, what the outcome of different actions may be, or how well things are currently working, and there may be lots of different factors to consider. </a:t>
            </a:r>
          </a:p>
          <a:p>
            <a:pPr defTabSz="990752">
              <a:defRPr/>
            </a:pPr>
            <a:endParaRPr lang="en-GB" dirty="0"/>
          </a:p>
          <a:p>
            <a:pPr defTabSz="990752">
              <a:defRPr/>
            </a:pPr>
            <a:r>
              <a:rPr lang="en-GB" baseline="0" dirty="0"/>
              <a:t>For example, when businesses make big changes, if things don’t go well they might upset customers or slow down production, or staff may need extra training. Any of these could have a negative impact on the business. OR can help to reduce the chances of this happening.</a:t>
            </a:r>
            <a:endParaRPr lang="en-GB" dirty="0"/>
          </a:p>
          <a:p>
            <a:endParaRPr lang="en-GB" dirty="0"/>
          </a:p>
        </p:txBody>
      </p:sp>
      <p:sp>
        <p:nvSpPr>
          <p:cNvPr id="4" name="Slide Number Placeholder 3"/>
          <p:cNvSpPr>
            <a:spLocks noGrp="1"/>
          </p:cNvSpPr>
          <p:nvPr>
            <p:ph type="sldNum" sz="quarter" idx="5"/>
          </p:nvPr>
        </p:nvSpPr>
        <p:spPr/>
        <p:txBody>
          <a:bodyPr/>
          <a:lstStyle/>
          <a:p>
            <a:fld id="{C4A5BA97-8388-416F-892E-EEDCBA627658}" type="slidenum">
              <a:rPr lang="en-GB" smtClean="0"/>
              <a:t>9</a:t>
            </a:fld>
            <a:endParaRPr lang="en-GB"/>
          </a:p>
        </p:txBody>
      </p:sp>
    </p:spTree>
    <p:extLst>
      <p:ext uri="{BB962C8B-B14F-4D97-AF65-F5344CB8AC3E}">
        <p14:creationId xmlns:p14="http://schemas.microsoft.com/office/powerpoint/2010/main" val="47204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commonly used OR techniques include:</a:t>
            </a:r>
          </a:p>
          <a:p>
            <a:endParaRPr lang="en-GB" dirty="0"/>
          </a:p>
          <a:p>
            <a:r>
              <a:rPr lang="en-GB" dirty="0"/>
              <a:t>Optimisation – depending on what variable is most important (manufacturing something quickly, or maximising</a:t>
            </a:r>
            <a:r>
              <a:rPr lang="en-GB" baseline="0" dirty="0"/>
              <a:t> profit?), optimisation will find the best use of limited resources.</a:t>
            </a:r>
          </a:p>
          <a:p>
            <a:endParaRPr lang="en-GB" baseline="0" dirty="0"/>
          </a:p>
          <a:p>
            <a:r>
              <a:rPr lang="en-GB" baseline="0" dirty="0"/>
              <a:t>Simulation – this modelling tool is fantastic when there are a lot of different ways to solve a problem as you can try lots of different solutions until you find the best one. It also allows something to be tested in a safe way, for example, organisations like the NHS have to be careful when making changes as lives could be at risk!</a:t>
            </a:r>
          </a:p>
          <a:p>
            <a:endParaRPr lang="en-GB" baseline="0" dirty="0"/>
          </a:p>
          <a:p>
            <a:r>
              <a:rPr lang="en-GB" baseline="0" dirty="0"/>
              <a:t>Also many more techniques – including algorithms</a:t>
            </a:r>
            <a:endParaRPr lang="en-GB" dirty="0"/>
          </a:p>
        </p:txBody>
      </p:sp>
      <p:sp>
        <p:nvSpPr>
          <p:cNvPr id="4" name="Slide Number Placeholder 3"/>
          <p:cNvSpPr>
            <a:spLocks noGrp="1"/>
          </p:cNvSpPr>
          <p:nvPr>
            <p:ph type="sldNum" sz="quarter" idx="5"/>
          </p:nvPr>
        </p:nvSpPr>
        <p:spPr/>
        <p:txBody>
          <a:bodyPr/>
          <a:lstStyle/>
          <a:p>
            <a:fld id="{C4A5BA97-8388-416F-892E-EEDCBA627658}" type="slidenum">
              <a:rPr lang="en-GB" smtClean="0"/>
              <a:t>10</a:t>
            </a:fld>
            <a:endParaRPr lang="en-GB"/>
          </a:p>
        </p:txBody>
      </p:sp>
    </p:spTree>
    <p:extLst>
      <p:ext uri="{BB962C8B-B14F-4D97-AF65-F5344CB8AC3E}">
        <p14:creationId xmlns:p14="http://schemas.microsoft.com/office/powerpoint/2010/main" val="3455746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3945-0984-D642-A3FA-B3ECAE20C0E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13F0A80-FBD4-DC23-17FB-658C098C7F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937D9A0-B70B-6F0D-4385-90CCAC765110}"/>
              </a:ext>
            </a:extLst>
          </p:cNvPr>
          <p:cNvSpPr>
            <a:spLocks noGrp="1"/>
          </p:cNvSpPr>
          <p:nvPr>
            <p:ph type="dt" sz="half" idx="10"/>
          </p:nvPr>
        </p:nvSpPr>
        <p:spPr/>
        <p:txBody>
          <a:bodyPr/>
          <a:lstStyle/>
          <a:p>
            <a:fld id="{C0248D40-AFBD-2B4D-9CB5-B4B55604FE25}" type="datetimeFigureOut">
              <a:rPr lang="en-US" smtClean="0"/>
              <a:t>5/28/26</a:t>
            </a:fld>
            <a:endParaRPr lang="en-US"/>
          </a:p>
        </p:txBody>
      </p:sp>
      <p:sp>
        <p:nvSpPr>
          <p:cNvPr id="5" name="Footer Placeholder 4">
            <a:extLst>
              <a:ext uri="{FF2B5EF4-FFF2-40B4-BE49-F238E27FC236}">
                <a16:creationId xmlns:a16="http://schemas.microsoft.com/office/drawing/2014/main" id="{5432A503-2413-80E8-B29B-835F6F614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4CFB3-16EB-8CAF-9882-99F2482D4F65}"/>
              </a:ext>
            </a:extLst>
          </p:cNvPr>
          <p:cNvSpPr>
            <a:spLocks noGrp="1"/>
          </p:cNvSpPr>
          <p:nvPr>
            <p:ph type="sldNum" sz="quarter" idx="12"/>
          </p:nvPr>
        </p:nvSpPr>
        <p:spPr/>
        <p:txBody>
          <a:bodyPr/>
          <a:lstStyle/>
          <a:p>
            <a:fld id="{B30A8509-AFC3-DD4D-B0BD-806D3B504F8B}" type="slidenum">
              <a:rPr lang="en-US" smtClean="0"/>
              <a:t>‹#›</a:t>
            </a:fld>
            <a:endParaRPr lang="en-US"/>
          </a:p>
        </p:txBody>
      </p:sp>
      <p:pic>
        <p:nvPicPr>
          <p:cNvPr id="8" name="Picture 7">
            <a:extLst>
              <a:ext uri="{FF2B5EF4-FFF2-40B4-BE49-F238E27FC236}">
                <a16:creationId xmlns:a16="http://schemas.microsoft.com/office/drawing/2014/main" id="{8A60F8D5-E2DC-C9F4-BEAB-1F61325A75D7}"/>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12" name="Graphic 11">
            <a:extLst>
              <a:ext uri="{FF2B5EF4-FFF2-40B4-BE49-F238E27FC236}">
                <a16:creationId xmlns:a16="http://schemas.microsoft.com/office/drawing/2014/main" id="{CFEBF15D-95AA-565D-C2AB-BB327EB5764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361" y="-507448"/>
            <a:ext cx="3006460" cy="2125009"/>
          </a:xfrm>
          <a:prstGeom prst="rect">
            <a:avLst/>
          </a:prstGeom>
        </p:spPr>
      </p:pic>
    </p:spTree>
    <p:extLst>
      <p:ext uri="{BB962C8B-B14F-4D97-AF65-F5344CB8AC3E}">
        <p14:creationId xmlns:p14="http://schemas.microsoft.com/office/powerpoint/2010/main" val="110222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963BF5-209D-6F13-AEC0-D529E4468CA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6217B1-5D2C-9173-5D46-1C0D75F43C7A}"/>
              </a:ext>
            </a:extLst>
          </p:cNvPr>
          <p:cNvSpPr>
            <a:spLocks noGrp="1"/>
          </p:cNvSpPr>
          <p:nvPr>
            <p:ph type="title"/>
          </p:nvPr>
        </p:nvSpPr>
        <p:spPr>
          <a:xfrm>
            <a:off x="838200" y="983456"/>
            <a:ext cx="10515600" cy="1325563"/>
          </a:xfrm>
        </p:spPr>
        <p:txBody>
          <a:bodyPr>
            <a:normAutofit/>
          </a:bodyPr>
          <a:lstStyle>
            <a:lvl1pPr>
              <a:defRPr sz="4000">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A0B167F-7B10-6FF1-CEEB-88E02F7CECF6}"/>
              </a:ext>
            </a:extLst>
          </p:cNvPr>
          <p:cNvSpPr>
            <a:spLocks noGrp="1"/>
          </p:cNvSpPr>
          <p:nvPr>
            <p:ph idx="1"/>
          </p:nvPr>
        </p:nvSpPr>
        <p:spPr>
          <a:xfrm>
            <a:off x="838200" y="2498271"/>
            <a:ext cx="10515600" cy="3678692"/>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546400A0-FA62-5D08-E4ED-97098D571578}"/>
              </a:ext>
            </a:extLst>
          </p:cNvPr>
          <p:cNvSpPr>
            <a:spLocks noGrp="1"/>
          </p:cNvSpPr>
          <p:nvPr>
            <p:ph type="dt" sz="half" idx="10"/>
          </p:nvPr>
        </p:nvSpPr>
        <p:spPr/>
        <p:txBody>
          <a:bodyPr/>
          <a:lstStyle/>
          <a:p>
            <a:fld id="{C0248D40-AFBD-2B4D-9CB5-B4B55604FE25}" type="datetimeFigureOut">
              <a:rPr lang="en-US" smtClean="0"/>
              <a:t>5/28/26</a:t>
            </a:fld>
            <a:endParaRPr lang="en-US"/>
          </a:p>
        </p:txBody>
      </p:sp>
      <p:sp>
        <p:nvSpPr>
          <p:cNvPr id="5" name="Footer Placeholder 4">
            <a:extLst>
              <a:ext uri="{FF2B5EF4-FFF2-40B4-BE49-F238E27FC236}">
                <a16:creationId xmlns:a16="http://schemas.microsoft.com/office/drawing/2014/main" id="{D12370CB-EA7F-CD14-DA52-003479FD4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A5403-7122-9EC0-3AF4-944B5D245996}"/>
              </a:ext>
            </a:extLst>
          </p:cNvPr>
          <p:cNvSpPr>
            <a:spLocks noGrp="1"/>
          </p:cNvSpPr>
          <p:nvPr>
            <p:ph type="sldNum" sz="quarter" idx="12"/>
          </p:nvPr>
        </p:nvSpPr>
        <p:spPr/>
        <p:txBody>
          <a:bodyPr/>
          <a:lstStyle/>
          <a:p>
            <a:fld id="{B30A8509-AFC3-DD4D-B0BD-806D3B504F8B}" type="slidenum">
              <a:rPr lang="en-US" smtClean="0"/>
              <a:t>‹#›</a:t>
            </a:fld>
            <a:endParaRPr lang="en-US"/>
          </a:p>
        </p:txBody>
      </p:sp>
      <p:pic>
        <p:nvPicPr>
          <p:cNvPr id="11" name="Graphic 10">
            <a:extLst>
              <a:ext uri="{FF2B5EF4-FFF2-40B4-BE49-F238E27FC236}">
                <a16:creationId xmlns:a16="http://schemas.microsoft.com/office/drawing/2014/main" id="{00264461-873A-4809-3422-6DC2691A7BA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361" y="-505973"/>
            <a:ext cx="3001553" cy="2121542"/>
          </a:xfrm>
          <a:prstGeom prst="rect">
            <a:avLst/>
          </a:prstGeom>
        </p:spPr>
      </p:pic>
    </p:spTree>
    <p:extLst>
      <p:ext uri="{BB962C8B-B14F-4D97-AF65-F5344CB8AC3E}">
        <p14:creationId xmlns:p14="http://schemas.microsoft.com/office/powerpoint/2010/main" val="165250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4F236F-6D4E-195D-8821-1DD49586CB7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B5E925D4-72AB-2ED4-E73A-4C54B2FFDC6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361" y="-505973"/>
            <a:ext cx="3001553" cy="2121542"/>
          </a:xfrm>
          <a:prstGeom prst="rect">
            <a:avLst/>
          </a:prstGeom>
        </p:spPr>
      </p:pic>
      <p:sp>
        <p:nvSpPr>
          <p:cNvPr id="2" name="Title 1">
            <a:extLst>
              <a:ext uri="{FF2B5EF4-FFF2-40B4-BE49-F238E27FC236}">
                <a16:creationId xmlns:a16="http://schemas.microsoft.com/office/drawing/2014/main" id="{378E32DE-2ACA-D94B-4B02-E9AA95A07900}"/>
              </a:ext>
            </a:extLst>
          </p:cNvPr>
          <p:cNvSpPr>
            <a:spLocks noGrp="1"/>
          </p:cNvSpPr>
          <p:nvPr>
            <p:ph type="title"/>
          </p:nvPr>
        </p:nvSpPr>
        <p:spPr>
          <a:xfrm>
            <a:off x="831850" y="1709738"/>
            <a:ext cx="10515600" cy="2852737"/>
          </a:xfrm>
        </p:spPr>
        <p:txBody>
          <a:bodyPr anchor="b">
            <a:normAutofit/>
          </a:bodyPr>
          <a:lstStyle>
            <a:lvl1pPr>
              <a:defRPr sz="4000">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D60D580-3CB7-1D4B-6C11-33B2784260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
        <p:nvSpPr>
          <p:cNvPr id="4" name="Date Placeholder 3">
            <a:extLst>
              <a:ext uri="{FF2B5EF4-FFF2-40B4-BE49-F238E27FC236}">
                <a16:creationId xmlns:a16="http://schemas.microsoft.com/office/drawing/2014/main" id="{08D715AC-5605-F506-4D80-D7E3231216B9}"/>
              </a:ext>
            </a:extLst>
          </p:cNvPr>
          <p:cNvSpPr>
            <a:spLocks noGrp="1"/>
          </p:cNvSpPr>
          <p:nvPr>
            <p:ph type="dt" sz="half" idx="10"/>
          </p:nvPr>
        </p:nvSpPr>
        <p:spPr/>
        <p:txBody>
          <a:bodyPr/>
          <a:lstStyle/>
          <a:p>
            <a:fld id="{C0248D40-AFBD-2B4D-9CB5-B4B55604FE25}" type="datetimeFigureOut">
              <a:rPr lang="en-US" smtClean="0"/>
              <a:t>5/28/26</a:t>
            </a:fld>
            <a:endParaRPr lang="en-US"/>
          </a:p>
        </p:txBody>
      </p:sp>
      <p:sp>
        <p:nvSpPr>
          <p:cNvPr id="5" name="Footer Placeholder 4">
            <a:extLst>
              <a:ext uri="{FF2B5EF4-FFF2-40B4-BE49-F238E27FC236}">
                <a16:creationId xmlns:a16="http://schemas.microsoft.com/office/drawing/2014/main" id="{1A28E8ED-7EB0-E8C7-A1AB-574C98CA8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78DFA-4F39-F859-CE1E-8243CCB9AF28}"/>
              </a:ext>
            </a:extLst>
          </p:cNvPr>
          <p:cNvSpPr>
            <a:spLocks noGrp="1"/>
          </p:cNvSpPr>
          <p:nvPr>
            <p:ph type="sldNum" sz="quarter" idx="12"/>
          </p:nvPr>
        </p:nvSpPr>
        <p:spPr/>
        <p:txBody>
          <a:bodyPr/>
          <a:lstStyle/>
          <a:p>
            <a:fld id="{B30A8509-AFC3-DD4D-B0BD-806D3B504F8B}" type="slidenum">
              <a:rPr lang="en-US" smtClean="0"/>
              <a:t>‹#›</a:t>
            </a:fld>
            <a:endParaRPr lang="en-US"/>
          </a:p>
        </p:txBody>
      </p:sp>
    </p:spTree>
    <p:extLst>
      <p:ext uri="{BB962C8B-B14F-4D97-AF65-F5344CB8AC3E}">
        <p14:creationId xmlns:p14="http://schemas.microsoft.com/office/powerpoint/2010/main" val="166951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53EA17-31EB-ADE1-7739-279C4A87FDFF}"/>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E76B30-2224-F077-B318-CDD929E47186}"/>
              </a:ext>
            </a:extLst>
          </p:cNvPr>
          <p:cNvSpPr>
            <a:spLocks noGrp="1"/>
          </p:cNvSpPr>
          <p:nvPr>
            <p:ph type="title"/>
          </p:nvPr>
        </p:nvSpPr>
        <p:spPr>
          <a:xfrm>
            <a:off x="838200" y="1144588"/>
            <a:ext cx="10515600" cy="807780"/>
          </a:xfrm>
        </p:spPr>
        <p:txBody>
          <a:bodyPr>
            <a:normAutofit/>
          </a:bodyPr>
          <a:lstStyle>
            <a:lvl1pPr>
              <a:defRPr sz="4000">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4E5D16F-328A-6B5D-6F74-322EC0BE0D38}"/>
              </a:ext>
            </a:extLst>
          </p:cNvPr>
          <p:cNvSpPr>
            <a:spLocks noGrp="1"/>
          </p:cNvSpPr>
          <p:nvPr>
            <p:ph sz="half" idx="1"/>
          </p:nvPr>
        </p:nvSpPr>
        <p:spPr>
          <a:xfrm>
            <a:off x="838200" y="2121542"/>
            <a:ext cx="5181600" cy="4055421"/>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4226D5B2-1443-0BAA-A190-093F7B14C7A3}"/>
              </a:ext>
            </a:extLst>
          </p:cNvPr>
          <p:cNvSpPr>
            <a:spLocks noGrp="1"/>
          </p:cNvSpPr>
          <p:nvPr>
            <p:ph sz="half" idx="2"/>
          </p:nvPr>
        </p:nvSpPr>
        <p:spPr>
          <a:xfrm>
            <a:off x="6172200" y="2131755"/>
            <a:ext cx="5181600" cy="4045207"/>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69F7E88E-622A-F22C-44F8-4262D229D298}"/>
              </a:ext>
            </a:extLst>
          </p:cNvPr>
          <p:cNvSpPr>
            <a:spLocks noGrp="1"/>
          </p:cNvSpPr>
          <p:nvPr>
            <p:ph type="dt" sz="half" idx="10"/>
          </p:nvPr>
        </p:nvSpPr>
        <p:spPr/>
        <p:txBody>
          <a:bodyPr/>
          <a:lstStyle/>
          <a:p>
            <a:fld id="{C0248D40-AFBD-2B4D-9CB5-B4B55604FE25}" type="datetimeFigureOut">
              <a:rPr lang="en-US" smtClean="0"/>
              <a:t>5/28/26</a:t>
            </a:fld>
            <a:endParaRPr lang="en-US"/>
          </a:p>
        </p:txBody>
      </p:sp>
      <p:sp>
        <p:nvSpPr>
          <p:cNvPr id="6" name="Footer Placeholder 5">
            <a:extLst>
              <a:ext uri="{FF2B5EF4-FFF2-40B4-BE49-F238E27FC236}">
                <a16:creationId xmlns:a16="http://schemas.microsoft.com/office/drawing/2014/main" id="{6A8B04AB-24D2-F019-7B7B-345E2CC21C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A8990-A016-9ED9-0DEE-3C885815AB08}"/>
              </a:ext>
            </a:extLst>
          </p:cNvPr>
          <p:cNvSpPr>
            <a:spLocks noGrp="1"/>
          </p:cNvSpPr>
          <p:nvPr>
            <p:ph type="sldNum" sz="quarter" idx="12"/>
          </p:nvPr>
        </p:nvSpPr>
        <p:spPr/>
        <p:txBody>
          <a:bodyPr/>
          <a:lstStyle/>
          <a:p>
            <a:fld id="{B30A8509-AFC3-DD4D-B0BD-806D3B504F8B}" type="slidenum">
              <a:rPr lang="en-US" smtClean="0"/>
              <a:t>‹#›</a:t>
            </a:fld>
            <a:endParaRPr lang="en-US"/>
          </a:p>
        </p:txBody>
      </p:sp>
      <p:pic>
        <p:nvPicPr>
          <p:cNvPr id="9" name="Graphic 8">
            <a:extLst>
              <a:ext uri="{FF2B5EF4-FFF2-40B4-BE49-F238E27FC236}">
                <a16:creationId xmlns:a16="http://schemas.microsoft.com/office/drawing/2014/main" id="{D2D54F33-80DE-A3BE-1E07-13C98D04391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361" y="-505973"/>
            <a:ext cx="3001553" cy="2121542"/>
          </a:xfrm>
          <a:prstGeom prst="rect">
            <a:avLst/>
          </a:prstGeom>
        </p:spPr>
      </p:pic>
    </p:spTree>
    <p:extLst>
      <p:ext uri="{BB962C8B-B14F-4D97-AF65-F5344CB8AC3E}">
        <p14:creationId xmlns:p14="http://schemas.microsoft.com/office/powerpoint/2010/main" val="57692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D0A9C-EA29-F5DA-A91F-5031C612507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C190F6-9C9F-CE4B-6796-BBF961FA3F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A2EB3E3-6844-0A5E-EE14-0826F8D38DA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74D1E75-5082-11DF-D1B8-7F35DC0C7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539A165-6072-9511-03F7-F5D1898EA78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3FFE16C-AC6E-A5CD-2EA2-4A086B8324E1}"/>
              </a:ext>
            </a:extLst>
          </p:cNvPr>
          <p:cNvSpPr>
            <a:spLocks noGrp="1"/>
          </p:cNvSpPr>
          <p:nvPr>
            <p:ph type="dt" sz="half" idx="10"/>
          </p:nvPr>
        </p:nvSpPr>
        <p:spPr/>
        <p:txBody>
          <a:bodyPr/>
          <a:lstStyle/>
          <a:p>
            <a:fld id="{C0248D40-AFBD-2B4D-9CB5-B4B55604FE25}" type="datetimeFigureOut">
              <a:rPr lang="en-US" smtClean="0"/>
              <a:t>5/28/26</a:t>
            </a:fld>
            <a:endParaRPr lang="en-US"/>
          </a:p>
        </p:txBody>
      </p:sp>
      <p:sp>
        <p:nvSpPr>
          <p:cNvPr id="8" name="Footer Placeholder 7">
            <a:extLst>
              <a:ext uri="{FF2B5EF4-FFF2-40B4-BE49-F238E27FC236}">
                <a16:creationId xmlns:a16="http://schemas.microsoft.com/office/drawing/2014/main" id="{528AB773-4013-863B-94AF-98AF5A4F3F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89ED4E-45FE-7A61-F620-CB9D183E8237}"/>
              </a:ext>
            </a:extLst>
          </p:cNvPr>
          <p:cNvSpPr>
            <a:spLocks noGrp="1"/>
          </p:cNvSpPr>
          <p:nvPr>
            <p:ph type="sldNum" sz="quarter" idx="12"/>
          </p:nvPr>
        </p:nvSpPr>
        <p:spPr/>
        <p:txBody>
          <a:bodyPr/>
          <a:lstStyle/>
          <a:p>
            <a:fld id="{B30A8509-AFC3-DD4D-B0BD-806D3B504F8B}" type="slidenum">
              <a:rPr lang="en-US" smtClean="0"/>
              <a:t>‹#›</a:t>
            </a:fld>
            <a:endParaRPr lang="en-US"/>
          </a:p>
        </p:txBody>
      </p:sp>
    </p:spTree>
    <p:extLst>
      <p:ext uri="{BB962C8B-B14F-4D97-AF65-F5344CB8AC3E}">
        <p14:creationId xmlns:p14="http://schemas.microsoft.com/office/powerpoint/2010/main" val="372751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E6933C-E03A-DF3C-317C-77064FB7D5E7}"/>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CC41CFB3-9F9E-2C53-B967-89B4397DE38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361" y="-505973"/>
            <a:ext cx="3001553" cy="2121542"/>
          </a:xfrm>
          <a:prstGeom prst="rect">
            <a:avLst/>
          </a:prstGeom>
        </p:spPr>
      </p:pic>
      <p:sp>
        <p:nvSpPr>
          <p:cNvPr id="2" name="Title 1">
            <a:extLst>
              <a:ext uri="{FF2B5EF4-FFF2-40B4-BE49-F238E27FC236}">
                <a16:creationId xmlns:a16="http://schemas.microsoft.com/office/drawing/2014/main" id="{E27E0051-9E9D-17DC-9E5E-7A9390453264}"/>
              </a:ext>
            </a:extLst>
          </p:cNvPr>
          <p:cNvSpPr>
            <a:spLocks noGrp="1"/>
          </p:cNvSpPr>
          <p:nvPr>
            <p:ph type="title"/>
          </p:nvPr>
        </p:nvSpPr>
        <p:spPr>
          <a:xfrm>
            <a:off x="838200" y="952787"/>
            <a:ext cx="10515600" cy="1325563"/>
          </a:xfrm>
        </p:spPr>
        <p:txBody>
          <a:bodyPr>
            <a:normAutofit/>
          </a:bodyPr>
          <a:lstStyle>
            <a:lvl1pPr>
              <a:defRPr sz="3600">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DABBD828-C9F3-75B0-4FDB-0CCA5B1BDC95}"/>
              </a:ext>
            </a:extLst>
          </p:cNvPr>
          <p:cNvSpPr>
            <a:spLocks noGrp="1"/>
          </p:cNvSpPr>
          <p:nvPr>
            <p:ph type="dt" sz="half" idx="10"/>
          </p:nvPr>
        </p:nvSpPr>
        <p:spPr/>
        <p:txBody>
          <a:bodyPr/>
          <a:lstStyle/>
          <a:p>
            <a:fld id="{C0248D40-AFBD-2B4D-9CB5-B4B55604FE25}" type="datetimeFigureOut">
              <a:rPr lang="en-US" smtClean="0"/>
              <a:t>5/28/26</a:t>
            </a:fld>
            <a:endParaRPr lang="en-US"/>
          </a:p>
        </p:txBody>
      </p:sp>
      <p:sp>
        <p:nvSpPr>
          <p:cNvPr id="4" name="Footer Placeholder 3">
            <a:extLst>
              <a:ext uri="{FF2B5EF4-FFF2-40B4-BE49-F238E27FC236}">
                <a16:creationId xmlns:a16="http://schemas.microsoft.com/office/drawing/2014/main" id="{37896873-8009-F0E9-27DC-2CCEACCC6E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8DC700-6099-BD85-246B-794BCBFF53B7}"/>
              </a:ext>
            </a:extLst>
          </p:cNvPr>
          <p:cNvSpPr>
            <a:spLocks noGrp="1"/>
          </p:cNvSpPr>
          <p:nvPr>
            <p:ph type="sldNum" sz="quarter" idx="12"/>
          </p:nvPr>
        </p:nvSpPr>
        <p:spPr/>
        <p:txBody>
          <a:bodyPr/>
          <a:lstStyle/>
          <a:p>
            <a:fld id="{B30A8509-AFC3-DD4D-B0BD-806D3B504F8B}" type="slidenum">
              <a:rPr lang="en-US" smtClean="0"/>
              <a:t>‹#›</a:t>
            </a:fld>
            <a:endParaRPr lang="en-US"/>
          </a:p>
        </p:txBody>
      </p:sp>
    </p:spTree>
    <p:extLst>
      <p:ext uri="{BB962C8B-B14F-4D97-AF65-F5344CB8AC3E}">
        <p14:creationId xmlns:p14="http://schemas.microsoft.com/office/powerpoint/2010/main" val="778014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356C6-D74F-4E86-F077-15D0F74AC03A}"/>
              </a:ext>
            </a:extLst>
          </p:cNvPr>
          <p:cNvSpPr>
            <a:spLocks noGrp="1"/>
          </p:cNvSpPr>
          <p:nvPr>
            <p:ph type="dt" sz="half" idx="10"/>
          </p:nvPr>
        </p:nvSpPr>
        <p:spPr/>
        <p:txBody>
          <a:bodyPr/>
          <a:lstStyle/>
          <a:p>
            <a:fld id="{C0248D40-AFBD-2B4D-9CB5-B4B55604FE25}" type="datetimeFigureOut">
              <a:rPr lang="en-US" smtClean="0"/>
              <a:t>5/28/26</a:t>
            </a:fld>
            <a:endParaRPr lang="en-US"/>
          </a:p>
        </p:txBody>
      </p:sp>
      <p:sp>
        <p:nvSpPr>
          <p:cNvPr id="3" name="Footer Placeholder 2">
            <a:extLst>
              <a:ext uri="{FF2B5EF4-FFF2-40B4-BE49-F238E27FC236}">
                <a16:creationId xmlns:a16="http://schemas.microsoft.com/office/drawing/2014/main" id="{DB77409A-41B2-C5EF-7EE1-D44B2EBD09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E25398-BB3A-9456-79D1-C2D3AA12F03E}"/>
              </a:ext>
            </a:extLst>
          </p:cNvPr>
          <p:cNvSpPr>
            <a:spLocks noGrp="1"/>
          </p:cNvSpPr>
          <p:nvPr>
            <p:ph type="sldNum" sz="quarter" idx="12"/>
          </p:nvPr>
        </p:nvSpPr>
        <p:spPr/>
        <p:txBody>
          <a:bodyPr/>
          <a:lstStyle/>
          <a:p>
            <a:fld id="{B30A8509-AFC3-DD4D-B0BD-806D3B504F8B}" type="slidenum">
              <a:rPr lang="en-US" smtClean="0"/>
              <a:t>‹#›</a:t>
            </a:fld>
            <a:endParaRPr lang="en-US"/>
          </a:p>
        </p:txBody>
      </p:sp>
      <p:pic>
        <p:nvPicPr>
          <p:cNvPr id="5" name="Picture 4">
            <a:extLst>
              <a:ext uri="{FF2B5EF4-FFF2-40B4-BE49-F238E27FC236}">
                <a16:creationId xmlns:a16="http://schemas.microsoft.com/office/drawing/2014/main" id="{8F3DEA83-44EC-A954-83B3-604F43515ED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F05B2053-0679-F450-DFEA-1A6A5795A78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361" y="-505973"/>
            <a:ext cx="3001553" cy="2121542"/>
          </a:xfrm>
          <a:prstGeom prst="rect">
            <a:avLst/>
          </a:prstGeom>
        </p:spPr>
      </p:pic>
    </p:spTree>
    <p:extLst>
      <p:ext uri="{BB962C8B-B14F-4D97-AF65-F5344CB8AC3E}">
        <p14:creationId xmlns:p14="http://schemas.microsoft.com/office/powerpoint/2010/main" val="370943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5133CD-ECFB-1AE4-09C8-051D267B25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3D3238-20B9-30F8-A9BE-98B4F8A938A7}"/>
              </a:ext>
            </a:extLst>
          </p:cNvPr>
          <p:cNvSpPr>
            <a:spLocks noGrp="1"/>
          </p:cNvSpPr>
          <p:nvPr>
            <p:ph type="title"/>
          </p:nvPr>
        </p:nvSpPr>
        <p:spPr>
          <a:xfrm>
            <a:off x="839788" y="457200"/>
            <a:ext cx="3932237" cy="1600200"/>
          </a:xfrm>
        </p:spPr>
        <p:txBody>
          <a:bodyPr anchor="b">
            <a:normAutofit/>
          </a:bodyPr>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00F351F-5B94-56B1-E500-775CBDCF5884}"/>
              </a:ext>
            </a:extLst>
          </p:cNvPr>
          <p:cNvSpPr>
            <a:spLocks noGrp="1"/>
          </p:cNvSpPr>
          <p:nvPr>
            <p:ph idx="1"/>
          </p:nvPr>
        </p:nvSpPr>
        <p:spPr>
          <a:xfrm>
            <a:off x="5183188" y="987425"/>
            <a:ext cx="6172200" cy="48736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8F1B381E-66F8-E86A-68F3-654F4A451F06}"/>
              </a:ext>
            </a:extLst>
          </p:cNvPr>
          <p:cNvSpPr>
            <a:spLocks noGrp="1"/>
          </p:cNvSpPr>
          <p:nvPr>
            <p:ph type="body" sz="half" idx="2"/>
          </p:nvPr>
        </p:nvSpPr>
        <p:spPr>
          <a:xfrm>
            <a:off x="839788" y="2057400"/>
            <a:ext cx="3932237" cy="3811588"/>
          </a:xfrm>
        </p:spPr>
        <p:txBody>
          <a:bodyPr/>
          <a:lstStyle>
            <a:lvl1pPr marL="0" indent="0">
              <a:buNone/>
              <a:defRPr sz="16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92268FE3-6BFF-531B-27A6-3D0F09420F2E}"/>
              </a:ext>
            </a:extLst>
          </p:cNvPr>
          <p:cNvSpPr>
            <a:spLocks noGrp="1"/>
          </p:cNvSpPr>
          <p:nvPr>
            <p:ph type="dt" sz="half" idx="10"/>
          </p:nvPr>
        </p:nvSpPr>
        <p:spPr/>
        <p:txBody>
          <a:bodyPr/>
          <a:lstStyle/>
          <a:p>
            <a:fld id="{C0248D40-AFBD-2B4D-9CB5-B4B55604FE25}" type="datetimeFigureOut">
              <a:rPr lang="en-US" smtClean="0"/>
              <a:t>5/28/26</a:t>
            </a:fld>
            <a:endParaRPr lang="en-US"/>
          </a:p>
        </p:txBody>
      </p:sp>
      <p:sp>
        <p:nvSpPr>
          <p:cNvPr id="6" name="Footer Placeholder 5">
            <a:extLst>
              <a:ext uri="{FF2B5EF4-FFF2-40B4-BE49-F238E27FC236}">
                <a16:creationId xmlns:a16="http://schemas.microsoft.com/office/drawing/2014/main" id="{105BAB5F-EBA5-45DD-A002-AB923560A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2F52F-4ABD-8B49-178A-AC16E026E390}"/>
              </a:ext>
            </a:extLst>
          </p:cNvPr>
          <p:cNvSpPr>
            <a:spLocks noGrp="1"/>
          </p:cNvSpPr>
          <p:nvPr>
            <p:ph type="sldNum" sz="quarter" idx="12"/>
          </p:nvPr>
        </p:nvSpPr>
        <p:spPr/>
        <p:txBody>
          <a:bodyPr/>
          <a:lstStyle/>
          <a:p>
            <a:fld id="{B30A8509-AFC3-DD4D-B0BD-806D3B504F8B}" type="slidenum">
              <a:rPr lang="en-US" smtClean="0"/>
              <a:t>‹#›</a:t>
            </a:fld>
            <a:endParaRPr lang="en-US"/>
          </a:p>
        </p:txBody>
      </p:sp>
      <p:pic>
        <p:nvPicPr>
          <p:cNvPr id="9" name="Graphic 8">
            <a:extLst>
              <a:ext uri="{FF2B5EF4-FFF2-40B4-BE49-F238E27FC236}">
                <a16:creationId xmlns:a16="http://schemas.microsoft.com/office/drawing/2014/main" id="{C140BC44-BE3F-6E14-F955-626D83F160B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361" y="-505973"/>
            <a:ext cx="3001553" cy="2121542"/>
          </a:xfrm>
          <a:prstGeom prst="rect">
            <a:avLst/>
          </a:prstGeom>
        </p:spPr>
      </p:pic>
    </p:spTree>
    <p:extLst>
      <p:ext uri="{BB962C8B-B14F-4D97-AF65-F5344CB8AC3E}">
        <p14:creationId xmlns:p14="http://schemas.microsoft.com/office/powerpoint/2010/main" val="236615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915348-B479-3896-5497-C954607233E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B895A707-8E4A-B657-C281-0856DA91F5A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361" y="-505973"/>
            <a:ext cx="3001553" cy="2121542"/>
          </a:xfrm>
          <a:prstGeom prst="rect">
            <a:avLst/>
          </a:prstGeom>
        </p:spPr>
      </p:pic>
      <p:sp>
        <p:nvSpPr>
          <p:cNvPr id="2" name="Title 1">
            <a:extLst>
              <a:ext uri="{FF2B5EF4-FFF2-40B4-BE49-F238E27FC236}">
                <a16:creationId xmlns:a16="http://schemas.microsoft.com/office/drawing/2014/main" id="{D968E444-A4F8-4533-B19D-B8B733C43600}"/>
              </a:ext>
            </a:extLst>
          </p:cNvPr>
          <p:cNvSpPr>
            <a:spLocks noGrp="1"/>
          </p:cNvSpPr>
          <p:nvPr>
            <p:ph type="title"/>
          </p:nvPr>
        </p:nvSpPr>
        <p:spPr>
          <a:xfrm>
            <a:off x="839788" y="457200"/>
            <a:ext cx="3932237" cy="1600200"/>
          </a:xfrm>
        </p:spPr>
        <p:txBody>
          <a:bodyPr anchor="b">
            <a:normAutofit/>
          </a:bodyPr>
          <a:lstStyle>
            <a:lvl1pPr>
              <a:defRPr sz="2800">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85CC54B9-899B-0F1C-5A64-811EE95476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B788D6-9751-D74F-D6B0-1EE056F08F5E}"/>
              </a:ext>
            </a:extLst>
          </p:cNvPr>
          <p:cNvSpPr>
            <a:spLocks noGrp="1"/>
          </p:cNvSpPr>
          <p:nvPr>
            <p:ph type="body" sz="half" idx="2"/>
          </p:nvPr>
        </p:nvSpPr>
        <p:spPr>
          <a:xfrm>
            <a:off x="839788" y="2057400"/>
            <a:ext cx="3932237" cy="3811588"/>
          </a:xfrm>
        </p:spPr>
        <p:txBody>
          <a:bodyPr/>
          <a:lstStyle>
            <a:lvl1pPr marL="0" indent="0">
              <a:buNone/>
              <a:defRPr sz="16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376FEB0D-35BB-4073-3D60-34F335678986}"/>
              </a:ext>
            </a:extLst>
          </p:cNvPr>
          <p:cNvSpPr>
            <a:spLocks noGrp="1"/>
          </p:cNvSpPr>
          <p:nvPr>
            <p:ph type="dt" sz="half" idx="10"/>
          </p:nvPr>
        </p:nvSpPr>
        <p:spPr/>
        <p:txBody>
          <a:bodyPr/>
          <a:lstStyle/>
          <a:p>
            <a:fld id="{C0248D40-AFBD-2B4D-9CB5-B4B55604FE25}" type="datetimeFigureOut">
              <a:rPr lang="en-US" smtClean="0"/>
              <a:t>5/28/26</a:t>
            </a:fld>
            <a:endParaRPr lang="en-US"/>
          </a:p>
        </p:txBody>
      </p:sp>
      <p:sp>
        <p:nvSpPr>
          <p:cNvPr id="6" name="Footer Placeholder 5">
            <a:extLst>
              <a:ext uri="{FF2B5EF4-FFF2-40B4-BE49-F238E27FC236}">
                <a16:creationId xmlns:a16="http://schemas.microsoft.com/office/drawing/2014/main" id="{D28697AD-8720-FD62-E8EC-60362DFB7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08C72-CE9F-9FE7-9ED8-9795F90CF685}"/>
              </a:ext>
            </a:extLst>
          </p:cNvPr>
          <p:cNvSpPr>
            <a:spLocks noGrp="1"/>
          </p:cNvSpPr>
          <p:nvPr>
            <p:ph type="sldNum" sz="quarter" idx="12"/>
          </p:nvPr>
        </p:nvSpPr>
        <p:spPr/>
        <p:txBody>
          <a:bodyPr/>
          <a:lstStyle/>
          <a:p>
            <a:fld id="{B30A8509-AFC3-DD4D-B0BD-806D3B504F8B}" type="slidenum">
              <a:rPr lang="en-US" smtClean="0"/>
              <a:t>‹#›</a:t>
            </a:fld>
            <a:endParaRPr lang="en-US"/>
          </a:p>
        </p:txBody>
      </p:sp>
    </p:spTree>
    <p:extLst>
      <p:ext uri="{BB962C8B-B14F-4D97-AF65-F5344CB8AC3E}">
        <p14:creationId xmlns:p14="http://schemas.microsoft.com/office/powerpoint/2010/main" val="425808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AAE0FD-1ED6-BBA9-A209-FB19144B8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B7FAFA-984A-0CD7-5CB2-963D83701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4B2826-A3BC-0D9B-5953-DF28A37C36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248D40-AFBD-2B4D-9CB5-B4B55604FE25}" type="datetimeFigureOut">
              <a:rPr lang="en-US" smtClean="0"/>
              <a:t>5/28/26</a:t>
            </a:fld>
            <a:endParaRPr lang="en-US"/>
          </a:p>
        </p:txBody>
      </p:sp>
      <p:sp>
        <p:nvSpPr>
          <p:cNvPr id="5" name="Footer Placeholder 4">
            <a:extLst>
              <a:ext uri="{FF2B5EF4-FFF2-40B4-BE49-F238E27FC236}">
                <a16:creationId xmlns:a16="http://schemas.microsoft.com/office/drawing/2014/main" id="{9E1975F1-DF15-29BA-A7C1-6154BD634F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2AD0209-8ABC-8F67-327F-203700EC8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A8509-AFC3-DD4D-B0BD-806D3B504F8B}" type="slidenum">
              <a:rPr lang="en-US" smtClean="0"/>
              <a:t>‹#›</a:t>
            </a:fld>
            <a:endParaRPr lang="en-US"/>
          </a:p>
        </p:txBody>
      </p:sp>
    </p:spTree>
    <p:extLst>
      <p:ext uri="{BB962C8B-B14F-4D97-AF65-F5344CB8AC3E}">
        <p14:creationId xmlns:p14="http://schemas.microsoft.com/office/powerpoint/2010/main" val="281248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jpeg"/><Relationship Id="rId3" Type="http://schemas.openxmlformats.org/officeDocument/2006/relationships/image" Target="../media/image9.jpeg"/><Relationship Id="rId21" Type="http://schemas.openxmlformats.org/officeDocument/2006/relationships/image" Target="../media/image27.jpeg"/><Relationship Id="rId7" Type="http://schemas.openxmlformats.org/officeDocument/2006/relationships/image" Target="../media/image13.jpe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jpeg"/><Relationship Id="rId2" Type="http://schemas.openxmlformats.org/officeDocument/2006/relationships/notesSlide" Target="../notesSlides/notesSlide10.xml"/><Relationship Id="rId16" Type="http://schemas.openxmlformats.org/officeDocument/2006/relationships/image" Target="../media/image22.jpe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24" Type="http://schemas.openxmlformats.org/officeDocument/2006/relationships/image" Target="../media/image30.jpe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jpeg"/><Relationship Id="rId19" Type="http://schemas.openxmlformats.org/officeDocument/2006/relationships/image" Target="../media/image25.png"/><Relationship Id="rId4" Type="http://schemas.openxmlformats.org/officeDocument/2006/relationships/image" Target="../media/image10.gif"/><Relationship Id="rId9" Type="http://schemas.openxmlformats.org/officeDocument/2006/relationships/image" Target="../media/image15.jpe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orsociety.com/ORS/Membership/Awards/Scholarships-Assisted-Places/Courses/Masters-Courses.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s://www.theorsociety.com/ORS/Events/Student_Webinars.aspx" TargetMode="External"/><Relationship Id="rId4" Type="http://schemas.openxmlformats.org/officeDocument/2006/relationships/hyperlink" Target="https://www.theorsociety.com/ORS/ORS/About-OR/Starting-out-in-OR.asp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education@theorsociety.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LWbaWrjgU4&amp;t=5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BCA21-6791-1063-E915-18F20463C53A}"/>
              </a:ext>
            </a:extLst>
          </p:cNvPr>
          <p:cNvSpPr>
            <a:spLocks noGrp="1"/>
          </p:cNvSpPr>
          <p:nvPr>
            <p:ph type="ctrTitle"/>
          </p:nvPr>
        </p:nvSpPr>
        <p:spPr>
          <a:xfrm>
            <a:off x="271850" y="1318698"/>
            <a:ext cx="7551350" cy="2586037"/>
          </a:xfrm>
        </p:spPr>
        <p:txBody>
          <a:bodyPr>
            <a:normAutofit/>
          </a:bodyPr>
          <a:lstStyle/>
          <a:p>
            <a:pPr algn="l"/>
            <a:r>
              <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rPr>
              <a:t>Making Better Decisions: Operational Research</a:t>
            </a:r>
          </a:p>
        </p:txBody>
      </p:sp>
      <p:sp>
        <p:nvSpPr>
          <p:cNvPr id="3" name="Subtitle 2">
            <a:extLst>
              <a:ext uri="{FF2B5EF4-FFF2-40B4-BE49-F238E27FC236}">
                <a16:creationId xmlns:a16="http://schemas.microsoft.com/office/drawing/2014/main" id="{7D76DF26-1528-00A7-4BAA-03A9A8A488B2}"/>
              </a:ext>
            </a:extLst>
          </p:cNvPr>
          <p:cNvSpPr>
            <a:spLocks noGrp="1"/>
          </p:cNvSpPr>
          <p:nvPr>
            <p:ph type="subTitle" idx="1"/>
          </p:nvPr>
        </p:nvSpPr>
        <p:spPr>
          <a:xfrm>
            <a:off x="271850" y="3904735"/>
            <a:ext cx="6017740" cy="889688"/>
          </a:xfrm>
        </p:spPr>
        <p:txBody>
          <a:bodyPr/>
          <a:lstStyle/>
          <a:p>
            <a:pPr algn="l"/>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Event - Venue</a:t>
            </a:r>
          </a:p>
        </p:txBody>
      </p:sp>
      <p:sp>
        <p:nvSpPr>
          <p:cNvPr id="4" name="Subtitle 2">
            <a:extLst>
              <a:ext uri="{FF2B5EF4-FFF2-40B4-BE49-F238E27FC236}">
                <a16:creationId xmlns:a16="http://schemas.microsoft.com/office/drawing/2014/main" id="{34F75065-0E58-CC8D-D3D1-CCCE1ACFCA66}"/>
              </a:ext>
            </a:extLst>
          </p:cNvPr>
          <p:cNvSpPr txBox="1">
            <a:spLocks/>
          </p:cNvSpPr>
          <p:nvPr/>
        </p:nvSpPr>
        <p:spPr>
          <a:xfrm>
            <a:off x="271850" y="5313405"/>
            <a:ext cx="2323069" cy="4222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Date</a:t>
            </a:r>
          </a:p>
        </p:txBody>
      </p:sp>
    </p:spTree>
    <p:extLst>
      <p:ext uri="{BB962C8B-B14F-4D97-AF65-F5344CB8AC3E}">
        <p14:creationId xmlns:p14="http://schemas.microsoft.com/office/powerpoint/2010/main" val="126637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E5B8-B7DB-A6B7-0ED3-796AF66EF0EA}"/>
              </a:ext>
            </a:extLst>
          </p:cNvPr>
          <p:cNvSpPr>
            <a:spLocks noGrp="1"/>
          </p:cNvSpPr>
          <p:nvPr>
            <p:ph type="title"/>
          </p:nvPr>
        </p:nvSpPr>
        <p:spPr/>
        <p:txBody>
          <a:bodyPr/>
          <a:lstStyle/>
          <a:p>
            <a:r>
              <a:rPr lang="en-US" dirty="0">
                <a:solidFill>
                  <a:srgbClr val="773580"/>
                </a:solidFill>
              </a:rPr>
              <a:t>What OR techniques are used?</a:t>
            </a:r>
          </a:p>
        </p:txBody>
      </p:sp>
      <p:sp>
        <p:nvSpPr>
          <p:cNvPr id="3" name="Content Placeholder 2">
            <a:extLst>
              <a:ext uri="{FF2B5EF4-FFF2-40B4-BE49-F238E27FC236}">
                <a16:creationId xmlns:a16="http://schemas.microsoft.com/office/drawing/2014/main" id="{F952C609-D7E0-AF20-C693-7B5D7AF55900}"/>
              </a:ext>
            </a:extLst>
          </p:cNvPr>
          <p:cNvSpPr>
            <a:spLocks noGrp="1"/>
          </p:cNvSpPr>
          <p:nvPr>
            <p:ph idx="1"/>
          </p:nvPr>
        </p:nvSpPr>
        <p:spPr/>
        <p:txBody>
          <a:bodyPr/>
          <a:lstStyle/>
          <a:p>
            <a:pPr marL="0" indent="0">
              <a:buClr>
                <a:srgbClr val="005892"/>
              </a:buClr>
              <a:buNone/>
            </a:pPr>
            <a:r>
              <a:rPr lang="en-GB" sz="2800" dirty="0"/>
              <a:t>Simulation is used to try different solutions and answers the “What if…?” question. </a:t>
            </a:r>
          </a:p>
          <a:p>
            <a:pPr>
              <a:buClr>
                <a:srgbClr val="005892"/>
              </a:buClr>
            </a:pPr>
            <a:endParaRPr lang="en-GB" sz="2800" dirty="0"/>
          </a:p>
          <a:p>
            <a:pPr marL="0" indent="0">
              <a:buClr>
                <a:srgbClr val="005892"/>
              </a:buClr>
              <a:buNone/>
            </a:pPr>
            <a:r>
              <a:rPr lang="en-GB" sz="2800" dirty="0"/>
              <a:t>Optimisation uses problem solving to achieve the best outcome.</a:t>
            </a:r>
          </a:p>
          <a:p>
            <a:endParaRPr lang="en-US" dirty="0"/>
          </a:p>
        </p:txBody>
      </p:sp>
      <p:cxnSp>
        <p:nvCxnSpPr>
          <p:cNvPr id="4" name="Straight Connector 3">
            <a:extLst>
              <a:ext uri="{FF2B5EF4-FFF2-40B4-BE49-F238E27FC236}">
                <a16:creationId xmlns:a16="http://schemas.microsoft.com/office/drawing/2014/main" id="{ED38012B-BD25-3863-8110-E3BD9410B695}"/>
              </a:ext>
            </a:extLst>
          </p:cNvPr>
          <p:cNvCxnSpPr/>
          <p:nvPr/>
        </p:nvCxnSpPr>
        <p:spPr>
          <a:xfrm>
            <a:off x="838200" y="2054431"/>
            <a:ext cx="11049000" cy="0"/>
          </a:xfrm>
          <a:prstGeom prst="line">
            <a:avLst/>
          </a:prstGeom>
          <a:ln w="38100">
            <a:solidFill>
              <a:srgbClr val="77358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12045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E5B8-B7DB-A6B7-0ED3-796AF66EF0EA}"/>
              </a:ext>
            </a:extLst>
          </p:cNvPr>
          <p:cNvSpPr>
            <a:spLocks noGrp="1"/>
          </p:cNvSpPr>
          <p:nvPr>
            <p:ph type="title"/>
          </p:nvPr>
        </p:nvSpPr>
        <p:spPr/>
        <p:txBody>
          <a:bodyPr/>
          <a:lstStyle/>
          <a:p>
            <a:r>
              <a:rPr lang="en-US" dirty="0">
                <a:solidFill>
                  <a:srgbClr val="773580"/>
                </a:solidFill>
              </a:rPr>
              <a:t>Where can OR take you?</a:t>
            </a:r>
          </a:p>
        </p:txBody>
      </p:sp>
      <p:pic>
        <p:nvPicPr>
          <p:cNvPr id="62" name="Picture 50" descr="Image result for amey consulting logo">
            <a:extLst>
              <a:ext uri="{FF2B5EF4-FFF2-40B4-BE49-F238E27FC236}">
                <a16:creationId xmlns:a16="http://schemas.microsoft.com/office/drawing/2014/main" id="{76598365-209D-200E-610A-355B0F502B3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76" t="18858" r="9881" b="34463"/>
          <a:stretch/>
        </p:blipFill>
        <p:spPr bwMode="auto">
          <a:xfrm>
            <a:off x="2245928" y="2540288"/>
            <a:ext cx="1861376" cy="108278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Image result for tesco logo">
            <a:extLst>
              <a:ext uri="{FF2B5EF4-FFF2-40B4-BE49-F238E27FC236}">
                <a16:creationId xmlns:a16="http://schemas.microsoft.com/office/drawing/2014/main" id="{5CB3C6CC-5440-A5EF-F7A3-4CA0D3412F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236" b="28036"/>
          <a:stretch/>
        </p:blipFill>
        <p:spPr bwMode="auto">
          <a:xfrm>
            <a:off x="10316580" y="2015288"/>
            <a:ext cx="1857375" cy="79363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4" descr="Image result for british airways logo">
            <a:extLst>
              <a:ext uri="{FF2B5EF4-FFF2-40B4-BE49-F238E27FC236}">
                <a16:creationId xmlns:a16="http://schemas.microsoft.com/office/drawing/2014/main" id="{6709B62B-24A9-2B75-0B1C-D34FD145B1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813" y="5540403"/>
            <a:ext cx="4082066" cy="10295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2" descr="Image result for movement strategies">
            <a:extLst>
              <a:ext uri="{FF2B5EF4-FFF2-40B4-BE49-F238E27FC236}">
                <a16:creationId xmlns:a16="http://schemas.microsoft.com/office/drawing/2014/main" id="{F3CC2F6A-990E-5118-922F-98C203A3CE8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629" b="33492"/>
          <a:stretch/>
        </p:blipFill>
        <p:spPr bwMode="auto">
          <a:xfrm>
            <a:off x="158324" y="3666716"/>
            <a:ext cx="2552792" cy="86487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4" descr="Image result for nats logo">
            <a:extLst>
              <a:ext uri="{FF2B5EF4-FFF2-40B4-BE49-F238E27FC236}">
                <a16:creationId xmlns:a16="http://schemas.microsoft.com/office/drawing/2014/main" id="{50098A42-9A09-463B-EBC9-26671A6E30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1617" r="7163" b="27669"/>
          <a:stretch/>
        </p:blipFill>
        <p:spPr bwMode="auto">
          <a:xfrm>
            <a:off x="103644" y="4762858"/>
            <a:ext cx="2478695" cy="67700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6" descr="Image result for dstl">
            <a:extLst>
              <a:ext uri="{FF2B5EF4-FFF2-40B4-BE49-F238E27FC236}">
                <a16:creationId xmlns:a16="http://schemas.microsoft.com/office/drawing/2014/main" id="{6D0451C5-EE75-956A-4B15-48E66E169CC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630" y="2931429"/>
            <a:ext cx="1758101" cy="81898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52" descr="Image result for bt logo">
            <a:extLst>
              <a:ext uri="{FF2B5EF4-FFF2-40B4-BE49-F238E27FC236}">
                <a16:creationId xmlns:a16="http://schemas.microsoft.com/office/drawing/2014/main" id="{666BE781-52F3-EE3F-FDFD-AF9CFC2F3D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7695" y="4617038"/>
            <a:ext cx="1849172" cy="103438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4" descr="Image result for home office logo">
            <a:extLst>
              <a:ext uri="{FF2B5EF4-FFF2-40B4-BE49-F238E27FC236}">
                <a16:creationId xmlns:a16="http://schemas.microsoft.com/office/drawing/2014/main" id="{50676D63-49DB-4A1A-6F76-A394E1441F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90520" y="2374996"/>
            <a:ext cx="2127478" cy="106373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0" descr="Image result for bae systems logo">
            <a:extLst>
              <a:ext uri="{FF2B5EF4-FFF2-40B4-BE49-F238E27FC236}">
                <a16:creationId xmlns:a16="http://schemas.microsoft.com/office/drawing/2014/main" id="{E3AA46E7-A306-F3C4-082B-58B494CADBB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7361" y="2190466"/>
            <a:ext cx="2495274" cy="72778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4" descr="Image result for ons logo">
            <a:extLst>
              <a:ext uri="{FF2B5EF4-FFF2-40B4-BE49-F238E27FC236}">
                <a16:creationId xmlns:a16="http://schemas.microsoft.com/office/drawing/2014/main" id="{633E57B2-D828-D440-0414-BEEFC20A52B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971" y="5561150"/>
            <a:ext cx="3236303" cy="88496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6" descr="Image result for asda logo">
            <a:extLst>
              <a:ext uri="{FF2B5EF4-FFF2-40B4-BE49-F238E27FC236}">
                <a16:creationId xmlns:a16="http://schemas.microsoft.com/office/drawing/2014/main" id="{A71C0692-E0A8-E46F-A5BE-C0CBAB4FB88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856867" y="4762858"/>
            <a:ext cx="2232758" cy="71520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92" descr="Image result for gain theory logo">
            <a:extLst>
              <a:ext uri="{FF2B5EF4-FFF2-40B4-BE49-F238E27FC236}">
                <a16:creationId xmlns:a16="http://schemas.microsoft.com/office/drawing/2014/main" id="{2FBC4C7F-0430-3972-C2FD-E8078E02617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93369" y="2730255"/>
            <a:ext cx="1496256" cy="79952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8" descr="Image result for the information lab logo">
            <a:extLst>
              <a:ext uri="{FF2B5EF4-FFF2-40B4-BE49-F238E27FC236}">
                <a16:creationId xmlns:a16="http://schemas.microsoft.com/office/drawing/2014/main" id="{EA2B66D0-DC05-96A7-6C10-BD3F67C3990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98676" y="3706770"/>
            <a:ext cx="2521720" cy="8791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Astrazeneca Logos">
            <a:extLst>
              <a:ext uri="{FF2B5EF4-FFF2-40B4-BE49-F238E27FC236}">
                <a16:creationId xmlns:a16="http://schemas.microsoft.com/office/drawing/2014/main" id="{B0AE3CC7-93F1-AFC7-778D-AED9E224D0FB}"/>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33232"/>
          <a:stretch/>
        </p:blipFill>
        <p:spPr bwMode="auto">
          <a:xfrm>
            <a:off x="3372590" y="5743212"/>
            <a:ext cx="2273211" cy="62370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2" descr="Admiral Group Plc | LinkedIn">
            <a:extLst>
              <a:ext uri="{FF2B5EF4-FFF2-40B4-BE49-F238E27FC236}">
                <a16:creationId xmlns:a16="http://schemas.microsoft.com/office/drawing/2014/main" id="{9AEBB468-D400-1B01-A82E-EAD86FD0125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08648" y="4351777"/>
            <a:ext cx="1221576" cy="122157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4" descr="KPMG - Wikipedia">
            <a:extLst>
              <a:ext uri="{FF2B5EF4-FFF2-40B4-BE49-F238E27FC236}">
                <a16:creationId xmlns:a16="http://schemas.microsoft.com/office/drawing/2014/main" id="{1E4CCA9F-0247-F839-033E-25DEEE8084B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92275" y="2119571"/>
            <a:ext cx="1839155" cy="75884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6" descr="Unilever - Wikipedia">
            <a:extLst>
              <a:ext uri="{FF2B5EF4-FFF2-40B4-BE49-F238E27FC236}">
                <a16:creationId xmlns:a16="http://schemas.microsoft.com/office/drawing/2014/main" id="{FFEFC3BC-1A8D-54D5-B9EE-05D03C73756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69981" y="4302255"/>
            <a:ext cx="1022350" cy="113128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BD4EA7D8-C6A3-F2FB-BCF8-FAC3275A45A8}"/>
              </a:ext>
            </a:extLst>
          </p:cNvPr>
          <p:cNvPicPr>
            <a:picLocks noChangeAspect="1"/>
          </p:cNvPicPr>
          <p:nvPr/>
        </p:nvPicPr>
        <p:blipFill rotWithShape="1">
          <a:blip r:embed="rId20">
            <a:extLst>
              <a:ext uri="{28A0092B-C50C-407E-A947-70E740481C1C}">
                <a14:useLocalDpi xmlns:a14="http://schemas.microsoft.com/office/drawing/2010/main" val="0"/>
              </a:ext>
            </a:extLst>
          </a:blip>
          <a:srcRect b="20333"/>
          <a:stretch/>
        </p:blipFill>
        <p:spPr>
          <a:xfrm>
            <a:off x="2724151" y="2113852"/>
            <a:ext cx="1551342" cy="775327"/>
          </a:xfrm>
          <a:prstGeom prst="rect">
            <a:avLst/>
          </a:prstGeom>
        </p:spPr>
      </p:pic>
      <p:pic>
        <p:nvPicPr>
          <p:cNvPr id="81" name="Picture 6" descr="CORMSIS Event | Mathematical Sciences | University of Southampton">
            <a:extLst>
              <a:ext uri="{FF2B5EF4-FFF2-40B4-BE49-F238E27FC236}">
                <a16:creationId xmlns:a16="http://schemas.microsoft.com/office/drawing/2014/main" id="{1E502B6F-4EDD-9C5A-CC67-A09CC4CD96C9}"/>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0454" r="5537"/>
          <a:stretch/>
        </p:blipFill>
        <p:spPr bwMode="auto">
          <a:xfrm>
            <a:off x="6357109" y="3518027"/>
            <a:ext cx="1515271" cy="111603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Download Ocado Logo in SVG Vector or PNG File Format - Logo.wine">
            <a:extLst>
              <a:ext uri="{FF2B5EF4-FFF2-40B4-BE49-F238E27FC236}">
                <a16:creationId xmlns:a16="http://schemas.microsoft.com/office/drawing/2014/main" id="{411FA012-3472-537D-CE97-D0A082C04C35}"/>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21942" t="14480" r="22237" b="13478"/>
          <a:stretch/>
        </p:blipFill>
        <p:spPr bwMode="auto">
          <a:xfrm>
            <a:off x="9514679" y="3025974"/>
            <a:ext cx="1215012" cy="10454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0" descr="Image result for jlr logo">
            <a:extLst>
              <a:ext uri="{FF2B5EF4-FFF2-40B4-BE49-F238E27FC236}">
                <a16:creationId xmlns:a16="http://schemas.microsoft.com/office/drawing/2014/main" id="{8119D4BC-3D40-D09D-EA7F-EC99E2B25409}"/>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564142" y="5645544"/>
            <a:ext cx="3027445" cy="94607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94" descr="Related image">
            <a:extLst>
              <a:ext uri="{FF2B5EF4-FFF2-40B4-BE49-F238E27FC236}">
                <a16:creationId xmlns:a16="http://schemas.microsoft.com/office/drawing/2014/main" id="{F6ED43B0-82CE-290F-6183-F50057196EA7}"/>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18206" b="10789"/>
          <a:stretch/>
        </p:blipFill>
        <p:spPr bwMode="auto">
          <a:xfrm>
            <a:off x="7857492" y="3460453"/>
            <a:ext cx="1610727" cy="114369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a:extLst>
              <a:ext uri="{FF2B5EF4-FFF2-40B4-BE49-F238E27FC236}">
                <a16:creationId xmlns:a16="http://schemas.microsoft.com/office/drawing/2014/main" id="{5162C6BD-08E8-A2D3-5330-35F2F9C42232}"/>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7310" t="13885" r="16891" b="13474"/>
          <a:stretch/>
        </p:blipFill>
        <p:spPr bwMode="auto">
          <a:xfrm>
            <a:off x="6447031" y="1966881"/>
            <a:ext cx="1060627" cy="157917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a:extLst>
              <a:ext uri="{FF2B5EF4-FFF2-40B4-BE49-F238E27FC236}">
                <a16:creationId xmlns:a16="http://schemas.microsoft.com/office/drawing/2014/main" id="{9C8DB7F8-11AD-BB04-84B1-9929064CF41F}"/>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7820" t="28202" r="7241" b="26178"/>
          <a:stretch/>
        </p:blipFill>
        <p:spPr bwMode="auto">
          <a:xfrm>
            <a:off x="4369042" y="2029597"/>
            <a:ext cx="2129841" cy="72593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a:extLst>
              <a:ext uri="{FF2B5EF4-FFF2-40B4-BE49-F238E27FC236}">
                <a16:creationId xmlns:a16="http://schemas.microsoft.com/office/drawing/2014/main" id="{4A4AFCE9-C787-3B67-670E-C49A76519A88}"/>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209460" y="3649405"/>
            <a:ext cx="1349432" cy="54665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6" descr="Image result for ey logo">
            <a:extLst>
              <a:ext uri="{FF2B5EF4-FFF2-40B4-BE49-F238E27FC236}">
                <a16:creationId xmlns:a16="http://schemas.microsoft.com/office/drawing/2014/main" id="{97E15D18-ECA6-2D9A-F89C-0DE6E0A0633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31217" t="16567" r="33103" b="27344"/>
          <a:stretch/>
        </p:blipFill>
        <p:spPr bwMode="auto">
          <a:xfrm>
            <a:off x="5081604" y="3888375"/>
            <a:ext cx="1388667" cy="151592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8" descr="Image result for ibm logo">
            <a:extLst>
              <a:ext uri="{FF2B5EF4-FFF2-40B4-BE49-F238E27FC236}">
                <a16:creationId xmlns:a16="http://schemas.microsoft.com/office/drawing/2014/main" id="{2D6C1505-9696-1E89-162D-8A39EC6070ED}"/>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339793" y="4663830"/>
            <a:ext cx="1702777" cy="77399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6" descr="Ford Logo, Png, Meaning">
            <a:extLst>
              <a:ext uri="{FF2B5EF4-FFF2-40B4-BE49-F238E27FC236}">
                <a16:creationId xmlns:a16="http://schemas.microsoft.com/office/drawing/2014/main" id="{BE3709E9-A31B-FDC1-55B7-FAAAB18A5736}"/>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27127" y="2799701"/>
            <a:ext cx="2000399" cy="777933"/>
          </a:xfrm>
          <a:prstGeom prst="rect">
            <a:avLst/>
          </a:prstGeom>
          <a:noFill/>
          <a:extLst>
            <a:ext uri="{909E8E84-426E-40DD-AFC4-6F175D3DCCD1}">
              <a14:hiddenFill xmlns:a14="http://schemas.microsoft.com/office/drawing/2010/main">
                <a:solidFill>
                  <a:srgbClr val="FFFFFF"/>
                </a:solidFill>
              </a14:hiddenFill>
            </a:ext>
          </a:extLst>
        </p:spPr>
      </p:pic>
      <p:cxnSp>
        <p:nvCxnSpPr>
          <p:cNvPr id="149" name="Straight Connector 148">
            <a:extLst>
              <a:ext uri="{FF2B5EF4-FFF2-40B4-BE49-F238E27FC236}">
                <a16:creationId xmlns:a16="http://schemas.microsoft.com/office/drawing/2014/main" id="{436A333E-5E89-E2B5-B355-06D39195565F}"/>
              </a:ext>
            </a:extLst>
          </p:cNvPr>
          <p:cNvCxnSpPr/>
          <p:nvPr/>
        </p:nvCxnSpPr>
        <p:spPr>
          <a:xfrm>
            <a:off x="838200" y="2054431"/>
            <a:ext cx="11049000" cy="0"/>
          </a:xfrm>
          <a:prstGeom prst="line">
            <a:avLst/>
          </a:prstGeom>
          <a:ln w="38100">
            <a:solidFill>
              <a:srgbClr val="77358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3172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E5B8-B7DB-A6B7-0ED3-796AF66EF0EA}"/>
              </a:ext>
            </a:extLst>
          </p:cNvPr>
          <p:cNvSpPr>
            <a:spLocks noGrp="1"/>
          </p:cNvSpPr>
          <p:nvPr>
            <p:ph type="title"/>
          </p:nvPr>
        </p:nvSpPr>
        <p:spPr/>
        <p:txBody>
          <a:bodyPr/>
          <a:lstStyle/>
          <a:p>
            <a:r>
              <a:rPr lang="en-US" dirty="0">
                <a:solidFill>
                  <a:srgbClr val="773580"/>
                </a:solidFill>
              </a:rPr>
              <a:t>OR Jobs</a:t>
            </a:r>
          </a:p>
        </p:txBody>
      </p:sp>
      <p:pic>
        <p:nvPicPr>
          <p:cNvPr id="4" name="Picture 3" descr="A screenshot of a cell phone&#10;&#10;Description automatically generated">
            <a:extLst>
              <a:ext uri="{FF2B5EF4-FFF2-40B4-BE49-F238E27FC236}">
                <a16:creationId xmlns:a16="http://schemas.microsoft.com/office/drawing/2014/main" id="{DFCAF47D-75B1-174F-CFAF-8F2635580D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36" t="23333" r="15904" b="24396"/>
          <a:stretch/>
        </p:blipFill>
        <p:spPr>
          <a:xfrm>
            <a:off x="2316301" y="2566905"/>
            <a:ext cx="6882064" cy="3964154"/>
          </a:xfrm>
          <a:prstGeom prst="rect">
            <a:avLst/>
          </a:prstGeom>
        </p:spPr>
      </p:pic>
      <p:cxnSp>
        <p:nvCxnSpPr>
          <p:cNvPr id="5" name="Straight Connector 4">
            <a:extLst>
              <a:ext uri="{FF2B5EF4-FFF2-40B4-BE49-F238E27FC236}">
                <a16:creationId xmlns:a16="http://schemas.microsoft.com/office/drawing/2014/main" id="{3AF52B75-B64F-9D2E-B49C-4AC3B4A805AC}"/>
              </a:ext>
            </a:extLst>
          </p:cNvPr>
          <p:cNvCxnSpPr/>
          <p:nvPr/>
        </p:nvCxnSpPr>
        <p:spPr>
          <a:xfrm>
            <a:off x="838200" y="2054431"/>
            <a:ext cx="11049000" cy="0"/>
          </a:xfrm>
          <a:prstGeom prst="line">
            <a:avLst/>
          </a:prstGeom>
          <a:ln w="38100">
            <a:solidFill>
              <a:srgbClr val="77358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7432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E5B8-B7DB-A6B7-0ED3-796AF66EF0EA}"/>
              </a:ext>
            </a:extLst>
          </p:cNvPr>
          <p:cNvSpPr>
            <a:spLocks noGrp="1"/>
          </p:cNvSpPr>
          <p:nvPr>
            <p:ph type="title"/>
          </p:nvPr>
        </p:nvSpPr>
        <p:spPr/>
        <p:txBody>
          <a:bodyPr/>
          <a:lstStyle/>
          <a:p>
            <a:r>
              <a:rPr lang="en-US" dirty="0">
                <a:solidFill>
                  <a:srgbClr val="773580"/>
                </a:solidFill>
              </a:rPr>
              <a:t>The OR Society</a:t>
            </a:r>
          </a:p>
        </p:txBody>
      </p:sp>
      <p:sp>
        <p:nvSpPr>
          <p:cNvPr id="3" name="Content Placeholder 2">
            <a:extLst>
              <a:ext uri="{FF2B5EF4-FFF2-40B4-BE49-F238E27FC236}">
                <a16:creationId xmlns:a16="http://schemas.microsoft.com/office/drawing/2014/main" id="{F952C609-D7E0-AF20-C693-7B5D7AF55900}"/>
              </a:ext>
            </a:extLst>
          </p:cNvPr>
          <p:cNvSpPr>
            <a:spLocks noGrp="1"/>
          </p:cNvSpPr>
          <p:nvPr>
            <p:ph idx="1"/>
          </p:nvPr>
        </p:nvSpPr>
        <p:spPr>
          <a:xfrm>
            <a:off x="467520" y="2195852"/>
            <a:ext cx="10515600" cy="3678692"/>
          </a:xfrm>
        </p:spPr>
        <p:txBody>
          <a:bodyPr>
            <a:normAutofit fontScale="92500" lnSpcReduction="10000"/>
          </a:bodyPr>
          <a:lstStyle/>
          <a:p>
            <a:pPr marL="130810" indent="0">
              <a:lnSpc>
                <a:spcPct val="120000"/>
              </a:lnSpc>
              <a:spcBef>
                <a:spcPts val="0"/>
              </a:spcBef>
              <a:buClr>
                <a:schemeClr val="bg2">
                  <a:lumMod val="25000"/>
                </a:schemeClr>
              </a:buClr>
              <a:buNone/>
            </a:pPr>
            <a:r>
              <a:rPr lang="en-GB" sz="2800" dirty="0">
                <a:cs typeface="Roboto"/>
              </a:rPr>
              <a:t>Student membership is fully subsidised</a:t>
            </a:r>
            <a:endParaRPr lang="en-US" sz="2800" dirty="0"/>
          </a:p>
          <a:p>
            <a:pPr marL="130810" indent="0">
              <a:lnSpc>
                <a:spcPct val="120000"/>
              </a:lnSpc>
              <a:spcBef>
                <a:spcPts val="0"/>
              </a:spcBef>
              <a:buClr>
                <a:schemeClr val="bg2">
                  <a:lumMod val="25000"/>
                </a:schemeClr>
              </a:buClr>
              <a:buNone/>
            </a:pPr>
            <a:endParaRPr lang="en-GB" sz="2800" dirty="0">
              <a:cs typeface="Roboto" panose="02000000000000000000" pitchFamily="2" charset="0"/>
            </a:endParaRPr>
          </a:p>
          <a:p>
            <a:pPr marL="130810" indent="0">
              <a:lnSpc>
                <a:spcPct val="120000"/>
              </a:lnSpc>
              <a:spcBef>
                <a:spcPts val="0"/>
              </a:spcBef>
              <a:buClr>
                <a:schemeClr val="bg2">
                  <a:lumMod val="25000"/>
                </a:schemeClr>
              </a:buClr>
              <a:buNone/>
            </a:pPr>
            <a:r>
              <a:rPr lang="en-GB" sz="2800" dirty="0"/>
              <a:t>Thinking of further study?</a:t>
            </a:r>
            <a:endParaRPr lang="en-GB" sz="2800" dirty="0">
              <a:cs typeface="Roboto" panose="02000000000000000000" pitchFamily="2" charset="0"/>
            </a:endParaRPr>
          </a:p>
          <a:p>
            <a:pPr marL="130810" indent="0">
              <a:lnSpc>
                <a:spcPct val="120000"/>
              </a:lnSpc>
              <a:spcBef>
                <a:spcPts val="0"/>
              </a:spcBef>
              <a:buClr>
                <a:schemeClr val="bg2">
                  <a:lumMod val="25000"/>
                </a:schemeClr>
              </a:buClr>
              <a:buNone/>
            </a:pPr>
            <a:r>
              <a:rPr lang="en-GB" sz="2800" dirty="0"/>
              <a:t>Visit our website for further information on </a:t>
            </a:r>
            <a:r>
              <a:rPr lang="en-GB" sz="2800" dirty="0">
                <a:hlinkClick r:id="rId3"/>
              </a:rPr>
              <a:t>Master’s Courses </a:t>
            </a:r>
            <a:r>
              <a:rPr lang="en-GB" sz="2800" dirty="0"/>
              <a:t>and </a:t>
            </a:r>
            <a:r>
              <a:rPr lang="en-GB" sz="2800" dirty="0">
                <a:hlinkClick r:id="rId4"/>
              </a:rPr>
              <a:t>Starting Out in OR</a:t>
            </a:r>
            <a:r>
              <a:rPr lang="en-GB" sz="2800" dirty="0"/>
              <a:t>. </a:t>
            </a:r>
            <a:endParaRPr lang="en-GB" sz="2800" dirty="0">
              <a:cs typeface="Roboto" panose="02000000000000000000" pitchFamily="2" charset="0"/>
            </a:endParaRPr>
          </a:p>
          <a:p>
            <a:pPr marL="130810" indent="0">
              <a:lnSpc>
                <a:spcPct val="120000"/>
              </a:lnSpc>
              <a:spcBef>
                <a:spcPts val="0"/>
              </a:spcBef>
              <a:buClr>
                <a:schemeClr val="bg2">
                  <a:lumMod val="25000"/>
                </a:schemeClr>
              </a:buClr>
              <a:buNone/>
            </a:pPr>
            <a:endParaRPr lang="en-GB" sz="2800" dirty="0">
              <a:cs typeface="Roboto" panose="02000000000000000000" pitchFamily="2" charset="0"/>
            </a:endParaRPr>
          </a:p>
          <a:p>
            <a:pPr marL="130810" indent="0">
              <a:lnSpc>
                <a:spcPct val="120000"/>
              </a:lnSpc>
              <a:spcBef>
                <a:spcPts val="0"/>
              </a:spcBef>
              <a:buClr>
                <a:schemeClr val="bg2">
                  <a:lumMod val="25000"/>
                </a:schemeClr>
              </a:buClr>
              <a:buNone/>
            </a:pPr>
            <a:r>
              <a:rPr lang="en-GB" sz="2800" dirty="0"/>
              <a:t>Thinking of looking for a job?</a:t>
            </a:r>
            <a:endParaRPr lang="en-GB" sz="2800" dirty="0">
              <a:cs typeface="Roboto" panose="02000000000000000000" pitchFamily="2" charset="0"/>
            </a:endParaRPr>
          </a:p>
          <a:p>
            <a:pPr marL="130810" indent="0">
              <a:lnSpc>
                <a:spcPct val="120000"/>
              </a:lnSpc>
              <a:spcBef>
                <a:spcPts val="0"/>
              </a:spcBef>
              <a:buClr>
                <a:schemeClr val="bg2">
                  <a:lumMod val="25000"/>
                </a:schemeClr>
              </a:buClr>
              <a:buNone/>
            </a:pPr>
            <a:r>
              <a:rPr lang="en-GB" sz="2800" dirty="0">
                <a:cs typeface="Roboto"/>
              </a:rPr>
              <a:t>Attend our </a:t>
            </a:r>
            <a:r>
              <a:rPr lang="en-GB" sz="2800">
                <a:cs typeface="Roboto"/>
                <a:hlinkClick r:id="rId5"/>
              </a:rPr>
              <a:t>Student Webinars</a:t>
            </a:r>
            <a:r>
              <a:rPr lang="en-GB" sz="2800">
                <a:cs typeface="Roboto"/>
              </a:rPr>
              <a:t> and networking events.</a:t>
            </a:r>
            <a:endParaRPr lang="en-GB" sz="2800" dirty="0">
              <a:cs typeface="Calibri" panose="020F0502020204030204"/>
            </a:endParaRPr>
          </a:p>
          <a:p>
            <a:endParaRPr lang="en-US" dirty="0"/>
          </a:p>
        </p:txBody>
      </p:sp>
      <p:pic>
        <p:nvPicPr>
          <p:cNvPr id="5" name="Picture 4" descr="A black background with purple text&#10;&#10;Description automatically generated">
            <a:extLst>
              <a:ext uri="{FF2B5EF4-FFF2-40B4-BE49-F238E27FC236}">
                <a16:creationId xmlns:a16="http://schemas.microsoft.com/office/drawing/2014/main" id="{B4C71130-8D25-7290-15A9-86C3BCD97344}"/>
              </a:ext>
            </a:extLst>
          </p:cNvPr>
          <p:cNvPicPr>
            <a:picLocks noChangeAspect="1"/>
          </p:cNvPicPr>
          <p:nvPr/>
        </p:nvPicPr>
        <p:blipFill>
          <a:blip r:embed="rId6"/>
          <a:stretch>
            <a:fillRect/>
          </a:stretch>
        </p:blipFill>
        <p:spPr>
          <a:xfrm>
            <a:off x="6265334" y="374585"/>
            <a:ext cx="5628480" cy="1821267"/>
          </a:xfrm>
          <a:prstGeom prst="rect">
            <a:avLst/>
          </a:prstGeom>
        </p:spPr>
      </p:pic>
      <p:cxnSp>
        <p:nvCxnSpPr>
          <p:cNvPr id="6" name="Straight Connector 5">
            <a:extLst>
              <a:ext uri="{FF2B5EF4-FFF2-40B4-BE49-F238E27FC236}">
                <a16:creationId xmlns:a16="http://schemas.microsoft.com/office/drawing/2014/main" id="{A6470EE5-7A07-1EE7-1ED6-62E095CDFD99}"/>
              </a:ext>
            </a:extLst>
          </p:cNvPr>
          <p:cNvCxnSpPr/>
          <p:nvPr/>
        </p:nvCxnSpPr>
        <p:spPr>
          <a:xfrm>
            <a:off x="838200" y="2054431"/>
            <a:ext cx="11049000" cy="0"/>
          </a:xfrm>
          <a:prstGeom prst="line">
            <a:avLst/>
          </a:prstGeom>
          <a:ln w="38100">
            <a:solidFill>
              <a:srgbClr val="77358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3558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E5B8-B7DB-A6B7-0ED3-796AF66EF0EA}"/>
              </a:ext>
            </a:extLst>
          </p:cNvPr>
          <p:cNvSpPr>
            <a:spLocks noGrp="1"/>
          </p:cNvSpPr>
          <p:nvPr>
            <p:ph type="title"/>
          </p:nvPr>
        </p:nvSpPr>
        <p:spPr/>
        <p:txBody>
          <a:bodyPr/>
          <a:lstStyle/>
          <a:p>
            <a:r>
              <a:rPr lang="en-US" dirty="0">
                <a:solidFill>
                  <a:srgbClr val="773580"/>
                </a:solidFill>
              </a:rPr>
              <a:t>Questions</a:t>
            </a:r>
          </a:p>
        </p:txBody>
      </p:sp>
      <p:pic>
        <p:nvPicPr>
          <p:cNvPr id="4" name="Picture 2" descr="Image result for hands up">
            <a:extLst>
              <a:ext uri="{FF2B5EF4-FFF2-40B4-BE49-F238E27FC236}">
                <a16:creationId xmlns:a16="http://schemas.microsoft.com/office/drawing/2014/main" id="{794AE5BB-2CD9-A539-12C5-B34E0281D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716" y="2767005"/>
            <a:ext cx="5720568" cy="27714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6D7D7ED-B5A1-F112-93F1-D51D0C3E0073}"/>
              </a:ext>
            </a:extLst>
          </p:cNvPr>
          <p:cNvCxnSpPr/>
          <p:nvPr/>
        </p:nvCxnSpPr>
        <p:spPr>
          <a:xfrm>
            <a:off x="838200" y="2054431"/>
            <a:ext cx="11049000" cy="0"/>
          </a:xfrm>
          <a:prstGeom prst="line">
            <a:avLst/>
          </a:prstGeom>
          <a:ln w="38100">
            <a:solidFill>
              <a:srgbClr val="77358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0745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E5B8-B7DB-A6B7-0ED3-796AF66EF0EA}"/>
              </a:ext>
            </a:extLst>
          </p:cNvPr>
          <p:cNvSpPr>
            <a:spLocks noGrp="1"/>
          </p:cNvSpPr>
          <p:nvPr>
            <p:ph type="title"/>
          </p:nvPr>
        </p:nvSpPr>
        <p:spPr/>
        <p:txBody>
          <a:bodyPr/>
          <a:lstStyle/>
          <a:p>
            <a:r>
              <a:rPr lang="en-US" dirty="0">
                <a:solidFill>
                  <a:srgbClr val="773580"/>
                </a:solidFill>
              </a:rPr>
              <a:t>Find out more                                   </a:t>
            </a:r>
          </a:p>
        </p:txBody>
      </p:sp>
      <p:sp>
        <p:nvSpPr>
          <p:cNvPr id="3" name="Content Placeholder 2">
            <a:extLst>
              <a:ext uri="{FF2B5EF4-FFF2-40B4-BE49-F238E27FC236}">
                <a16:creationId xmlns:a16="http://schemas.microsoft.com/office/drawing/2014/main" id="{F952C609-D7E0-AF20-C693-7B5D7AF55900}"/>
              </a:ext>
            </a:extLst>
          </p:cNvPr>
          <p:cNvSpPr>
            <a:spLocks noGrp="1"/>
          </p:cNvSpPr>
          <p:nvPr>
            <p:ph idx="1"/>
          </p:nvPr>
        </p:nvSpPr>
        <p:spPr/>
        <p:txBody>
          <a:bodyPr/>
          <a:lstStyle/>
          <a:p>
            <a:pPr marL="0" indent="0" algn="ctr">
              <a:buNone/>
            </a:pPr>
            <a:r>
              <a:rPr lang="en-US" sz="2800" dirty="0"/>
              <a:t>www.theorsociety.com</a:t>
            </a:r>
          </a:p>
          <a:p>
            <a:pPr marL="0" indent="0" algn="ctr">
              <a:buNone/>
            </a:pPr>
            <a:endParaRPr lang="en-US" sz="2800" dirty="0"/>
          </a:p>
          <a:p>
            <a:pPr marL="0" indent="0" algn="ctr">
              <a:buNone/>
            </a:pPr>
            <a:r>
              <a:rPr lang="en-US" sz="2800" dirty="0"/>
              <a:t>Email: </a:t>
            </a:r>
            <a:r>
              <a:rPr lang="en-US" sz="2800" dirty="0">
                <a:hlinkClick r:id="rId3"/>
              </a:rPr>
              <a:t>education@theorsociety.com</a:t>
            </a:r>
            <a:endParaRPr lang="en-US" sz="2800" dirty="0"/>
          </a:p>
          <a:p>
            <a:pPr marL="0" indent="0" algn="ctr">
              <a:buNone/>
            </a:pPr>
            <a:endParaRPr lang="en-US" sz="2800" dirty="0"/>
          </a:p>
          <a:p>
            <a:pPr marL="0" indent="0" algn="ctr">
              <a:buNone/>
            </a:pPr>
            <a:r>
              <a:rPr lang="en-US" sz="2800" dirty="0"/>
              <a:t>@TheORSociety</a:t>
            </a:r>
          </a:p>
          <a:p>
            <a:pPr marL="0" indent="0">
              <a:buNone/>
            </a:pPr>
            <a:endParaRPr lang="en-US" dirty="0"/>
          </a:p>
        </p:txBody>
      </p:sp>
      <p:cxnSp>
        <p:nvCxnSpPr>
          <p:cNvPr id="5" name="Straight Connector 4">
            <a:extLst>
              <a:ext uri="{FF2B5EF4-FFF2-40B4-BE49-F238E27FC236}">
                <a16:creationId xmlns:a16="http://schemas.microsoft.com/office/drawing/2014/main" id="{3177F114-DF84-4466-218D-297010801027}"/>
              </a:ext>
            </a:extLst>
          </p:cNvPr>
          <p:cNvCxnSpPr/>
          <p:nvPr/>
        </p:nvCxnSpPr>
        <p:spPr>
          <a:xfrm>
            <a:off x="838200" y="2054431"/>
            <a:ext cx="11049000" cy="0"/>
          </a:xfrm>
          <a:prstGeom prst="line">
            <a:avLst/>
          </a:prstGeom>
          <a:ln w="38100">
            <a:solidFill>
              <a:srgbClr val="77358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6744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E5B8-B7DB-A6B7-0ED3-796AF66EF0EA}"/>
              </a:ext>
            </a:extLst>
          </p:cNvPr>
          <p:cNvSpPr>
            <a:spLocks noGrp="1"/>
          </p:cNvSpPr>
          <p:nvPr>
            <p:ph type="title"/>
          </p:nvPr>
        </p:nvSpPr>
        <p:spPr/>
        <p:txBody>
          <a:bodyPr/>
          <a:lstStyle/>
          <a:p>
            <a:r>
              <a:rPr lang="en-US" dirty="0">
                <a:solidFill>
                  <a:srgbClr val="773580"/>
                </a:solidFill>
              </a:rPr>
              <a:t>Introduction	</a:t>
            </a:r>
          </a:p>
        </p:txBody>
      </p:sp>
      <p:sp>
        <p:nvSpPr>
          <p:cNvPr id="3" name="Content Placeholder 2">
            <a:extLst>
              <a:ext uri="{FF2B5EF4-FFF2-40B4-BE49-F238E27FC236}">
                <a16:creationId xmlns:a16="http://schemas.microsoft.com/office/drawing/2014/main" id="{F952C609-D7E0-AF20-C693-7B5D7AF55900}"/>
              </a:ext>
            </a:extLst>
          </p:cNvPr>
          <p:cNvSpPr>
            <a:spLocks noGrp="1"/>
          </p:cNvSpPr>
          <p:nvPr>
            <p:ph idx="1"/>
          </p:nvPr>
        </p:nvSpPr>
        <p:spPr/>
        <p:txBody>
          <a:bodyPr>
            <a:normAutofit/>
          </a:bodyPr>
          <a:lstStyle/>
          <a:p>
            <a:r>
              <a:rPr lang="en-US" sz="2800" dirty="0"/>
              <a:t>What is Operational Research (OR)?</a:t>
            </a:r>
          </a:p>
          <a:p>
            <a:endParaRPr lang="en-US" sz="2800" dirty="0"/>
          </a:p>
          <a:p>
            <a:r>
              <a:rPr lang="en-US" sz="2800" dirty="0"/>
              <a:t>How is it used to solve real-life, everyday problems?</a:t>
            </a:r>
          </a:p>
          <a:p>
            <a:endParaRPr lang="en-US" sz="2800" dirty="0"/>
          </a:p>
          <a:p>
            <a:r>
              <a:rPr lang="en-US" sz="2800" dirty="0"/>
              <a:t>It’s an interesting, varied and fun career using </a:t>
            </a:r>
            <a:r>
              <a:rPr lang="en-US" sz="2800" dirty="0" err="1"/>
              <a:t>maths</a:t>
            </a:r>
            <a:r>
              <a:rPr lang="en-US" sz="2800" dirty="0"/>
              <a:t>! </a:t>
            </a:r>
          </a:p>
        </p:txBody>
      </p:sp>
      <p:cxnSp>
        <p:nvCxnSpPr>
          <p:cNvPr id="4" name="Straight Connector 3">
            <a:extLst>
              <a:ext uri="{FF2B5EF4-FFF2-40B4-BE49-F238E27FC236}">
                <a16:creationId xmlns:a16="http://schemas.microsoft.com/office/drawing/2014/main" id="{FCD3B282-A30B-F779-FC83-C294F1FDF8CF}"/>
              </a:ext>
            </a:extLst>
          </p:cNvPr>
          <p:cNvCxnSpPr/>
          <p:nvPr/>
        </p:nvCxnSpPr>
        <p:spPr>
          <a:xfrm>
            <a:off x="838200" y="2054431"/>
            <a:ext cx="11049000" cy="0"/>
          </a:xfrm>
          <a:prstGeom prst="line">
            <a:avLst/>
          </a:prstGeom>
          <a:ln w="38100">
            <a:solidFill>
              <a:srgbClr val="77358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9522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E5B8-B7DB-A6B7-0ED3-796AF66EF0EA}"/>
              </a:ext>
            </a:extLst>
          </p:cNvPr>
          <p:cNvSpPr>
            <a:spLocks noGrp="1"/>
          </p:cNvSpPr>
          <p:nvPr>
            <p:ph type="title"/>
          </p:nvPr>
        </p:nvSpPr>
        <p:spPr/>
        <p:txBody>
          <a:bodyPr/>
          <a:lstStyle/>
          <a:p>
            <a:r>
              <a:rPr lang="en-US" dirty="0">
                <a:solidFill>
                  <a:srgbClr val="773580"/>
                </a:solidFill>
              </a:rPr>
              <a:t>Operational Research</a:t>
            </a:r>
          </a:p>
        </p:txBody>
      </p:sp>
      <p:sp>
        <p:nvSpPr>
          <p:cNvPr id="3" name="Content Placeholder 2">
            <a:extLst>
              <a:ext uri="{FF2B5EF4-FFF2-40B4-BE49-F238E27FC236}">
                <a16:creationId xmlns:a16="http://schemas.microsoft.com/office/drawing/2014/main" id="{F952C609-D7E0-AF20-C693-7B5D7AF55900}"/>
              </a:ext>
            </a:extLst>
          </p:cNvPr>
          <p:cNvSpPr>
            <a:spLocks noGrp="1"/>
          </p:cNvSpPr>
          <p:nvPr>
            <p:ph idx="1"/>
          </p:nvPr>
        </p:nvSpPr>
        <p:spPr/>
        <p:txBody>
          <a:bodyPr/>
          <a:lstStyle/>
          <a:p>
            <a:pPr marL="0" indent="0">
              <a:buClr>
                <a:srgbClr val="005892"/>
              </a:buClr>
              <a:buNone/>
            </a:pPr>
            <a:r>
              <a:rPr lang="en-GB" sz="2800" b="0" dirty="0"/>
              <a:t>OR is the application of mathematical methods and advanced analysis to improve decision-making</a:t>
            </a:r>
          </a:p>
          <a:p>
            <a:pPr marL="0" indent="0">
              <a:buClr>
                <a:srgbClr val="005892"/>
              </a:buClr>
              <a:buNone/>
            </a:pPr>
            <a:endParaRPr lang="en-GB" sz="2800" dirty="0"/>
          </a:p>
          <a:p>
            <a:pPr marL="0" indent="0">
              <a:buClr>
                <a:srgbClr val="005892"/>
              </a:buClr>
              <a:buNone/>
            </a:pPr>
            <a:r>
              <a:rPr lang="en-GB" sz="2800" dirty="0"/>
              <a:t>Or:</a:t>
            </a:r>
          </a:p>
          <a:p>
            <a:pPr marL="0" indent="0">
              <a:buClr>
                <a:srgbClr val="005892"/>
              </a:buClr>
              <a:buNone/>
            </a:pPr>
            <a:endParaRPr lang="en-GB" sz="2800" dirty="0"/>
          </a:p>
          <a:p>
            <a:pPr marL="0" indent="0">
              <a:buClr>
                <a:srgbClr val="005892"/>
              </a:buClr>
              <a:buNone/>
            </a:pPr>
            <a:r>
              <a:rPr lang="en-GB" sz="2800" dirty="0"/>
              <a:t>“The science of better decision-making”</a:t>
            </a:r>
            <a:endParaRPr lang="en-GB" sz="2800" b="0" dirty="0"/>
          </a:p>
          <a:p>
            <a:endParaRPr lang="en-US" dirty="0"/>
          </a:p>
        </p:txBody>
      </p:sp>
      <p:pic>
        <p:nvPicPr>
          <p:cNvPr id="8" name="Picture 7" descr="A person writing on a glass board&#10;&#10;Description automatically generated">
            <a:extLst>
              <a:ext uri="{FF2B5EF4-FFF2-40B4-BE49-F238E27FC236}">
                <a16:creationId xmlns:a16="http://schemas.microsoft.com/office/drawing/2014/main" id="{BD7EDE52-7DD3-7770-F12D-14F0FC532F65}"/>
              </a:ext>
            </a:extLst>
          </p:cNvPr>
          <p:cNvPicPr>
            <a:picLocks noChangeAspect="1"/>
          </p:cNvPicPr>
          <p:nvPr/>
        </p:nvPicPr>
        <p:blipFill>
          <a:blip r:embed="rId3"/>
          <a:stretch>
            <a:fillRect/>
          </a:stretch>
        </p:blipFill>
        <p:spPr>
          <a:xfrm>
            <a:off x="8242993" y="3809140"/>
            <a:ext cx="3466407" cy="2310938"/>
          </a:xfrm>
          <a:prstGeom prst="rect">
            <a:avLst/>
          </a:prstGeom>
        </p:spPr>
      </p:pic>
      <p:cxnSp>
        <p:nvCxnSpPr>
          <p:cNvPr id="9" name="Straight Connector 8">
            <a:extLst>
              <a:ext uri="{FF2B5EF4-FFF2-40B4-BE49-F238E27FC236}">
                <a16:creationId xmlns:a16="http://schemas.microsoft.com/office/drawing/2014/main" id="{FFCAE02F-7CAE-5D96-235F-20AA2B01C6BB}"/>
              </a:ext>
            </a:extLst>
          </p:cNvPr>
          <p:cNvCxnSpPr/>
          <p:nvPr/>
        </p:nvCxnSpPr>
        <p:spPr>
          <a:xfrm>
            <a:off x="838200" y="2054431"/>
            <a:ext cx="11049000" cy="0"/>
          </a:xfrm>
          <a:prstGeom prst="line">
            <a:avLst/>
          </a:prstGeom>
          <a:ln w="38100">
            <a:solidFill>
              <a:srgbClr val="77358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64338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E5B8-B7DB-A6B7-0ED3-796AF66EF0EA}"/>
              </a:ext>
            </a:extLst>
          </p:cNvPr>
          <p:cNvSpPr>
            <a:spLocks noGrp="1"/>
          </p:cNvSpPr>
          <p:nvPr>
            <p:ph type="title"/>
          </p:nvPr>
        </p:nvSpPr>
        <p:spPr>
          <a:ln>
            <a:solidFill>
              <a:srgbClr val="773580"/>
            </a:solidFill>
          </a:ln>
        </p:spPr>
        <p:txBody>
          <a:bodyPr/>
          <a:lstStyle/>
          <a:p>
            <a:r>
              <a:rPr lang="en-US" dirty="0">
                <a:solidFill>
                  <a:srgbClr val="773580"/>
                </a:solidFill>
              </a:rPr>
              <a:t>My Job in OR</a:t>
            </a:r>
          </a:p>
        </p:txBody>
      </p:sp>
      <p:sp>
        <p:nvSpPr>
          <p:cNvPr id="3" name="Content Placeholder 2">
            <a:extLst>
              <a:ext uri="{FF2B5EF4-FFF2-40B4-BE49-F238E27FC236}">
                <a16:creationId xmlns:a16="http://schemas.microsoft.com/office/drawing/2014/main" id="{F952C609-D7E0-AF20-C693-7B5D7AF55900}"/>
              </a:ext>
            </a:extLst>
          </p:cNvPr>
          <p:cNvSpPr>
            <a:spLocks noGrp="1"/>
          </p:cNvSpPr>
          <p:nvPr>
            <p:ph idx="1"/>
          </p:nvPr>
        </p:nvSpPr>
        <p:spPr/>
        <p:txBody>
          <a:bodyPr/>
          <a:lstStyle/>
          <a:p>
            <a:r>
              <a:rPr lang="en-GB" sz="2800" dirty="0"/>
              <a:t>Presenter can add own notes about personal OR experience...</a:t>
            </a:r>
          </a:p>
          <a:p>
            <a:endParaRPr lang="en-GB" sz="2800" dirty="0"/>
          </a:p>
          <a:p>
            <a:r>
              <a:rPr lang="en-GB" sz="2800" dirty="0"/>
              <a:t>Include slides and information on who they work for/what they do/how they go there etc.</a:t>
            </a:r>
          </a:p>
          <a:p>
            <a:endParaRPr lang="en-US" dirty="0"/>
          </a:p>
        </p:txBody>
      </p:sp>
      <p:cxnSp>
        <p:nvCxnSpPr>
          <p:cNvPr id="4" name="Straight Connector 3">
            <a:extLst>
              <a:ext uri="{FF2B5EF4-FFF2-40B4-BE49-F238E27FC236}">
                <a16:creationId xmlns:a16="http://schemas.microsoft.com/office/drawing/2014/main" id="{6033CBA0-BBE4-AA06-86B1-C16F89CB09C9}"/>
              </a:ext>
            </a:extLst>
          </p:cNvPr>
          <p:cNvCxnSpPr/>
          <p:nvPr/>
        </p:nvCxnSpPr>
        <p:spPr>
          <a:xfrm>
            <a:off x="838200" y="2054431"/>
            <a:ext cx="11049000" cy="0"/>
          </a:xfrm>
          <a:prstGeom prst="line">
            <a:avLst/>
          </a:prstGeom>
          <a:ln w="38100">
            <a:solidFill>
              <a:srgbClr val="77358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25664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E5B8-B7DB-A6B7-0ED3-796AF66EF0EA}"/>
              </a:ext>
            </a:extLst>
          </p:cNvPr>
          <p:cNvSpPr>
            <a:spLocks noGrp="1"/>
          </p:cNvSpPr>
          <p:nvPr>
            <p:ph type="title"/>
          </p:nvPr>
        </p:nvSpPr>
        <p:spPr/>
        <p:txBody>
          <a:bodyPr/>
          <a:lstStyle/>
          <a:p>
            <a:r>
              <a:rPr lang="en-US" dirty="0">
                <a:solidFill>
                  <a:srgbClr val="773580"/>
                </a:solidFill>
              </a:rPr>
              <a:t>Origins of OR</a:t>
            </a:r>
          </a:p>
        </p:txBody>
      </p:sp>
      <p:sp>
        <p:nvSpPr>
          <p:cNvPr id="3" name="Content Placeholder 2">
            <a:extLst>
              <a:ext uri="{FF2B5EF4-FFF2-40B4-BE49-F238E27FC236}">
                <a16:creationId xmlns:a16="http://schemas.microsoft.com/office/drawing/2014/main" id="{F952C609-D7E0-AF20-C693-7B5D7AF55900}"/>
              </a:ext>
            </a:extLst>
          </p:cNvPr>
          <p:cNvSpPr>
            <a:spLocks noGrp="1"/>
          </p:cNvSpPr>
          <p:nvPr>
            <p:ph idx="1"/>
          </p:nvPr>
        </p:nvSpPr>
        <p:spPr/>
        <p:txBody>
          <a:bodyPr>
            <a:normAutofit/>
          </a:bodyPr>
          <a:lstStyle/>
          <a:p>
            <a:pPr marL="0" indent="0" algn="ctr">
              <a:buNone/>
            </a:pPr>
            <a:endParaRPr lang="en-US" sz="4800" dirty="0"/>
          </a:p>
          <a:p>
            <a:pPr marL="0" indent="0" algn="ctr">
              <a:buNone/>
            </a:pPr>
            <a:r>
              <a:rPr lang="en-US" sz="4800" dirty="0">
                <a:hlinkClick r:id="rId3"/>
              </a:rPr>
              <a:t>Video</a:t>
            </a:r>
            <a:endParaRPr lang="en-US" sz="4800" dirty="0"/>
          </a:p>
        </p:txBody>
      </p:sp>
      <p:cxnSp>
        <p:nvCxnSpPr>
          <p:cNvPr id="4" name="Straight Connector 3">
            <a:extLst>
              <a:ext uri="{FF2B5EF4-FFF2-40B4-BE49-F238E27FC236}">
                <a16:creationId xmlns:a16="http://schemas.microsoft.com/office/drawing/2014/main" id="{F8D27BC1-5623-C54B-2CC2-676BA7F1F678}"/>
              </a:ext>
            </a:extLst>
          </p:cNvPr>
          <p:cNvCxnSpPr/>
          <p:nvPr/>
        </p:nvCxnSpPr>
        <p:spPr>
          <a:xfrm>
            <a:off x="838200" y="2054431"/>
            <a:ext cx="11049000" cy="0"/>
          </a:xfrm>
          <a:prstGeom prst="line">
            <a:avLst/>
          </a:prstGeom>
          <a:ln w="38100">
            <a:solidFill>
              <a:srgbClr val="77358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9094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E5B8-B7DB-A6B7-0ED3-796AF66EF0EA}"/>
              </a:ext>
            </a:extLst>
          </p:cNvPr>
          <p:cNvSpPr>
            <a:spLocks noGrp="1"/>
          </p:cNvSpPr>
          <p:nvPr>
            <p:ph type="title"/>
          </p:nvPr>
        </p:nvSpPr>
        <p:spPr/>
        <p:txBody>
          <a:bodyPr/>
          <a:lstStyle/>
          <a:p>
            <a:r>
              <a:rPr lang="en-US" dirty="0">
                <a:solidFill>
                  <a:srgbClr val="773580"/>
                </a:solidFill>
              </a:rPr>
              <a:t>OR in detail - Supermarkets</a:t>
            </a:r>
          </a:p>
        </p:txBody>
      </p:sp>
      <p:sp>
        <p:nvSpPr>
          <p:cNvPr id="3" name="Content Placeholder 2">
            <a:extLst>
              <a:ext uri="{FF2B5EF4-FFF2-40B4-BE49-F238E27FC236}">
                <a16:creationId xmlns:a16="http://schemas.microsoft.com/office/drawing/2014/main" id="{F952C609-D7E0-AF20-C693-7B5D7AF55900}"/>
              </a:ext>
            </a:extLst>
          </p:cNvPr>
          <p:cNvSpPr>
            <a:spLocks noGrp="1"/>
          </p:cNvSpPr>
          <p:nvPr>
            <p:ph idx="1"/>
          </p:nvPr>
        </p:nvSpPr>
        <p:spPr>
          <a:xfrm>
            <a:off x="347133" y="2289590"/>
            <a:ext cx="6019800" cy="3678692"/>
          </a:xfrm>
        </p:spPr>
        <p:txBody>
          <a:bodyPr>
            <a:normAutofit/>
          </a:bodyPr>
          <a:lstStyle/>
          <a:p>
            <a:pPr marL="457200" lvl="1" indent="0">
              <a:spcBef>
                <a:spcPts val="0"/>
              </a:spcBef>
              <a:buClr>
                <a:srgbClr val="005892"/>
              </a:buClr>
              <a:buNone/>
            </a:pPr>
            <a:r>
              <a:rPr lang="en-GB" sz="2800" dirty="0"/>
              <a:t>Understanding people’s buying patterns</a:t>
            </a:r>
          </a:p>
          <a:p>
            <a:pPr lvl="1">
              <a:spcBef>
                <a:spcPts val="0"/>
              </a:spcBef>
              <a:buClr>
                <a:srgbClr val="005892"/>
              </a:buClr>
            </a:pPr>
            <a:endParaRPr lang="en-GB" sz="2800" dirty="0"/>
          </a:p>
          <a:p>
            <a:pPr marL="457200" lvl="1" indent="0">
              <a:spcBef>
                <a:spcPts val="0"/>
              </a:spcBef>
              <a:buClr>
                <a:srgbClr val="005892"/>
              </a:buClr>
              <a:buNone/>
            </a:pPr>
            <a:r>
              <a:rPr lang="en-GB" sz="2800" dirty="0"/>
              <a:t>Determining the number of staff needed on checkout and when</a:t>
            </a:r>
          </a:p>
          <a:p>
            <a:pPr marL="457200" lvl="1" indent="0">
              <a:spcBef>
                <a:spcPts val="0"/>
              </a:spcBef>
              <a:buClr>
                <a:srgbClr val="005892"/>
              </a:buClr>
              <a:buNone/>
            </a:pPr>
            <a:endParaRPr lang="en-GB" sz="2800" dirty="0"/>
          </a:p>
          <a:p>
            <a:pPr marL="457200" lvl="1" indent="0">
              <a:spcBef>
                <a:spcPts val="0"/>
              </a:spcBef>
              <a:buClr>
                <a:srgbClr val="005892"/>
              </a:buClr>
              <a:buNone/>
            </a:pPr>
            <a:r>
              <a:rPr lang="en-GB" sz="2800" dirty="0"/>
              <a:t>Calculating order quantities and delivery times</a:t>
            </a:r>
          </a:p>
          <a:p>
            <a:endParaRPr lang="en-US" dirty="0"/>
          </a:p>
        </p:txBody>
      </p:sp>
      <p:pic>
        <p:nvPicPr>
          <p:cNvPr id="4" name="Picture 3">
            <a:extLst>
              <a:ext uri="{FF2B5EF4-FFF2-40B4-BE49-F238E27FC236}">
                <a16:creationId xmlns:a16="http://schemas.microsoft.com/office/drawing/2014/main" id="{261CED46-69CE-E6BE-5BCD-27836D88A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371" y="2309019"/>
            <a:ext cx="3953829" cy="2565229"/>
          </a:xfrm>
          <a:prstGeom prst="rect">
            <a:avLst/>
          </a:prstGeom>
        </p:spPr>
      </p:pic>
      <p:cxnSp>
        <p:nvCxnSpPr>
          <p:cNvPr id="5" name="Straight Connector 4">
            <a:extLst>
              <a:ext uri="{FF2B5EF4-FFF2-40B4-BE49-F238E27FC236}">
                <a16:creationId xmlns:a16="http://schemas.microsoft.com/office/drawing/2014/main" id="{FEBCF954-D3E2-2686-56C3-CBAF75EFBA6C}"/>
              </a:ext>
            </a:extLst>
          </p:cNvPr>
          <p:cNvCxnSpPr/>
          <p:nvPr/>
        </p:nvCxnSpPr>
        <p:spPr>
          <a:xfrm>
            <a:off x="838200" y="2054431"/>
            <a:ext cx="11049000" cy="0"/>
          </a:xfrm>
          <a:prstGeom prst="line">
            <a:avLst/>
          </a:prstGeom>
          <a:ln w="38100">
            <a:solidFill>
              <a:srgbClr val="77358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64995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365D40-AA28-4C19-8DFD-EC526FC1E824}"/>
              </a:ext>
            </a:extLst>
          </p:cNvPr>
          <p:cNvSpPr>
            <a:spLocks noGrp="1"/>
          </p:cNvSpPr>
          <p:nvPr>
            <p:ph type="title"/>
          </p:nvPr>
        </p:nvSpPr>
        <p:spPr>
          <a:xfrm>
            <a:off x="838200" y="983456"/>
            <a:ext cx="10515600" cy="1325563"/>
          </a:xfrm>
        </p:spPr>
        <p:txBody>
          <a:bodyPr/>
          <a:lstStyle/>
          <a:p>
            <a:r>
              <a:rPr lang="en-US" dirty="0">
                <a:solidFill>
                  <a:srgbClr val="773580"/>
                </a:solidFill>
              </a:rPr>
              <a:t>OR in detail - Airlines</a:t>
            </a:r>
          </a:p>
        </p:txBody>
      </p:sp>
      <p:sp>
        <p:nvSpPr>
          <p:cNvPr id="8" name="Content Placeholder 2">
            <a:extLst>
              <a:ext uri="{FF2B5EF4-FFF2-40B4-BE49-F238E27FC236}">
                <a16:creationId xmlns:a16="http://schemas.microsoft.com/office/drawing/2014/main" id="{E861FF49-E2B1-09F6-F476-D248EF345202}"/>
              </a:ext>
            </a:extLst>
          </p:cNvPr>
          <p:cNvSpPr>
            <a:spLocks noGrp="1"/>
          </p:cNvSpPr>
          <p:nvPr>
            <p:ph idx="1"/>
          </p:nvPr>
        </p:nvSpPr>
        <p:spPr>
          <a:xfrm>
            <a:off x="381000" y="2309019"/>
            <a:ext cx="6019800" cy="3678692"/>
          </a:xfrm>
        </p:spPr>
        <p:txBody>
          <a:bodyPr>
            <a:normAutofit/>
          </a:bodyPr>
          <a:lstStyle/>
          <a:p>
            <a:pPr marL="457200" lvl="1" indent="0">
              <a:buClr>
                <a:srgbClr val="005892"/>
              </a:buClr>
              <a:buNone/>
            </a:pPr>
            <a:r>
              <a:rPr lang="en-GB" sz="2800" dirty="0"/>
              <a:t>Forecasting where people want to go, and when</a:t>
            </a:r>
          </a:p>
          <a:p>
            <a:pPr marL="457200" lvl="1" indent="0">
              <a:buClr>
                <a:srgbClr val="005892"/>
              </a:buClr>
              <a:buNone/>
            </a:pPr>
            <a:endParaRPr lang="en-GB" sz="2800" dirty="0"/>
          </a:p>
          <a:p>
            <a:pPr marL="457200" lvl="1" indent="0">
              <a:buClr>
                <a:srgbClr val="005892"/>
              </a:buClr>
              <a:buNone/>
            </a:pPr>
            <a:r>
              <a:rPr lang="en-GB" sz="2800" dirty="0"/>
              <a:t>Setting the ticket prices</a:t>
            </a:r>
          </a:p>
          <a:p>
            <a:pPr lvl="1">
              <a:buClr>
                <a:srgbClr val="005892"/>
              </a:buClr>
            </a:pPr>
            <a:endParaRPr lang="en-GB" sz="2800" dirty="0"/>
          </a:p>
          <a:p>
            <a:pPr marL="457200" lvl="1" indent="0">
              <a:buClr>
                <a:srgbClr val="005892"/>
              </a:buClr>
              <a:buNone/>
            </a:pPr>
            <a:r>
              <a:rPr lang="en-GB" sz="2800" dirty="0"/>
              <a:t>Simulating boarding the plane</a:t>
            </a:r>
          </a:p>
          <a:p>
            <a:endParaRPr lang="en-US" dirty="0"/>
          </a:p>
        </p:txBody>
      </p:sp>
      <p:pic>
        <p:nvPicPr>
          <p:cNvPr id="10" name="Picture 9">
            <a:extLst>
              <a:ext uri="{FF2B5EF4-FFF2-40B4-BE49-F238E27FC236}">
                <a16:creationId xmlns:a16="http://schemas.microsoft.com/office/drawing/2014/main" id="{B0C3225D-2B20-73AA-34D9-CE0C05FBB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309019"/>
            <a:ext cx="3917830" cy="2611621"/>
          </a:xfrm>
          <a:prstGeom prst="rect">
            <a:avLst/>
          </a:prstGeom>
        </p:spPr>
      </p:pic>
      <p:cxnSp>
        <p:nvCxnSpPr>
          <p:cNvPr id="11" name="Straight Connector 10">
            <a:extLst>
              <a:ext uri="{FF2B5EF4-FFF2-40B4-BE49-F238E27FC236}">
                <a16:creationId xmlns:a16="http://schemas.microsoft.com/office/drawing/2014/main" id="{E25622CD-1BDA-53F1-8C92-9F0E4DFF8734}"/>
              </a:ext>
            </a:extLst>
          </p:cNvPr>
          <p:cNvCxnSpPr/>
          <p:nvPr/>
        </p:nvCxnSpPr>
        <p:spPr>
          <a:xfrm>
            <a:off x="838200" y="2054431"/>
            <a:ext cx="11049000" cy="0"/>
          </a:xfrm>
          <a:prstGeom prst="line">
            <a:avLst/>
          </a:prstGeom>
          <a:ln w="38100">
            <a:solidFill>
              <a:srgbClr val="77358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6893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E5B8-B7DB-A6B7-0ED3-796AF66EF0EA}"/>
              </a:ext>
            </a:extLst>
          </p:cNvPr>
          <p:cNvSpPr>
            <a:spLocks noGrp="1"/>
          </p:cNvSpPr>
          <p:nvPr>
            <p:ph type="title"/>
          </p:nvPr>
        </p:nvSpPr>
        <p:spPr/>
        <p:txBody>
          <a:bodyPr/>
          <a:lstStyle/>
          <a:p>
            <a:r>
              <a:rPr lang="en-US" dirty="0">
                <a:solidFill>
                  <a:srgbClr val="773580"/>
                </a:solidFill>
              </a:rPr>
              <a:t>OR in detail - Healthcare</a:t>
            </a:r>
          </a:p>
        </p:txBody>
      </p:sp>
      <p:sp>
        <p:nvSpPr>
          <p:cNvPr id="4" name="Content Placeholder 2">
            <a:extLst>
              <a:ext uri="{FF2B5EF4-FFF2-40B4-BE49-F238E27FC236}">
                <a16:creationId xmlns:a16="http://schemas.microsoft.com/office/drawing/2014/main" id="{61AAEB8E-68D8-59AE-0756-ED6396EAD29E}"/>
              </a:ext>
            </a:extLst>
          </p:cNvPr>
          <p:cNvSpPr>
            <a:spLocks noGrp="1"/>
          </p:cNvSpPr>
          <p:nvPr>
            <p:ph idx="1"/>
          </p:nvPr>
        </p:nvSpPr>
        <p:spPr>
          <a:xfrm>
            <a:off x="354391" y="2309019"/>
            <a:ext cx="6157822" cy="3200104"/>
          </a:xfrm>
        </p:spPr>
        <p:txBody>
          <a:bodyPr>
            <a:normAutofit lnSpcReduction="10000"/>
          </a:bodyPr>
          <a:lstStyle/>
          <a:p>
            <a:pPr marL="457200" lvl="1" indent="0">
              <a:buClr>
                <a:srgbClr val="005892"/>
              </a:buClr>
              <a:buNone/>
            </a:pPr>
            <a:r>
              <a:rPr lang="en-GB" sz="2800" dirty="0"/>
              <a:t>Moving people through waiting lists as quickly as possible</a:t>
            </a:r>
          </a:p>
          <a:p>
            <a:pPr lvl="1">
              <a:buClr>
                <a:srgbClr val="005892"/>
              </a:buClr>
            </a:pPr>
            <a:endParaRPr lang="en-GB" sz="2800" dirty="0"/>
          </a:p>
          <a:p>
            <a:pPr marL="457200" lvl="1" indent="0">
              <a:buClr>
                <a:srgbClr val="005892"/>
              </a:buClr>
              <a:buNone/>
            </a:pPr>
            <a:r>
              <a:rPr lang="en-GB" sz="2800" dirty="0"/>
              <a:t>Using hospital resources as efficiently as possible</a:t>
            </a:r>
          </a:p>
          <a:p>
            <a:pPr lvl="1">
              <a:buClr>
                <a:srgbClr val="005892"/>
              </a:buClr>
            </a:pPr>
            <a:endParaRPr lang="en-GB" sz="2800" dirty="0"/>
          </a:p>
          <a:p>
            <a:pPr marL="457200" lvl="1" indent="0">
              <a:buClr>
                <a:srgbClr val="005892"/>
              </a:buClr>
              <a:buNone/>
            </a:pPr>
            <a:r>
              <a:rPr lang="en-GB" sz="2800" dirty="0"/>
              <a:t>Increasing the number of transplant operations</a:t>
            </a:r>
          </a:p>
          <a:p>
            <a:pPr marL="800100" lvl="1" indent="-342900" algn="ctr">
              <a:buClr>
                <a:schemeClr val="accent1"/>
              </a:buClr>
              <a:buFont typeface="Calibri" panose="020F0502020204030204" pitchFamily="34" charset="0"/>
              <a:buChar char="√"/>
            </a:pPr>
            <a:endParaRPr lang="en-GB" sz="2000" dirty="0"/>
          </a:p>
          <a:p>
            <a:pPr marL="0" indent="0" algn="ctr">
              <a:buNone/>
            </a:pPr>
            <a:endParaRPr lang="en-GB" dirty="0"/>
          </a:p>
        </p:txBody>
      </p:sp>
      <p:pic>
        <p:nvPicPr>
          <p:cNvPr id="5" name="Picture 4">
            <a:extLst>
              <a:ext uri="{FF2B5EF4-FFF2-40B4-BE49-F238E27FC236}">
                <a16:creationId xmlns:a16="http://schemas.microsoft.com/office/drawing/2014/main" id="{2BE92AD9-45DC-545E-1D2E-7D7F2309E7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2213" y="2309019"/>
            <a:ext cx="4606506" cy="3071004"/>
          </a:xfrm>
          <a:prstGeom prst="rect">
            <a:avLst/>
          </a:prstGeom>
        </p:spPr>
      </p:pic>
      <p:cxnSp>
        <p:nvCxnSpPr>
          <p:cNvPr id="6" name="Straight Connector 5">
            <a:extLst>
              <a:ext uri="{FF2B5EF4-FFF2-40B4-BE49-F238E27FC236}">
                <a16:creationId xmlns:a16="http://schemas.microsoft.com/office/drawing/2014/main" id="{3E25C0E3-20FC-0952-A92C-8710D958ADCF}"/>
              </a:ext>
            </a:extLst>
          </p:cNvPr>
          <p:cNvCxnSpPr/>
          <p:nvPr/>
        </p:nvCxnSpPr>
        <p:spPr>
          <a:xfrm>
            <a:off x="838200" y="2054431"/>
            <a:ext cx="11049000" cy="0"/>
          </a:xfrm>
          <a:prstGeom prst="line">
            <a:avLst/>
          </a:prstGeom>
          <a:ln w="38100">
            <a:solidFill>
              <a:srgbClr val="77358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41664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E5B8-B7DB-A6B7-0ED3-796AF66EF0EA}"/>
              </a:ext>
            </a:extLst>
          </p:cNvPr>
          <p:cNvSpPr>
            <a:spLocks noGrp="1"/>
          </p:cNvSpPr>
          <p:nvPr>
            <p:ph type="title"/>
          </p:nvPr>
        </p:nvSpPr>
        <p:spPr/>
        <p:txBody>
          <a:bodyPr/>
          <a:lstStyle/>
          <a:p>
            <a:r>
              <a:rPr lang="en-US" dirty="0">
                <a:solidFill>
                  <a:srgbClr val="773580"/>
                </a:solidFill>
              </a:rPr>
              <a:t>When is OR used?</a:t>
            </a:r>
          </a:p>
        </p:txBody>
      </p:sp>
      <p:sp>
        <p:nvSpPr>
          <p:cNvPr id="3" name="Content Placeholder 2">
            <a:extLst>
              <a:ext uri="{FF2B5EF4-FFF2-40B4-BE49-F238E27FC236}">
                <a16:creationId xmlns:a16="http://schemas.microsoft.com/office/drawing/2014/main" id="{F952C609-D7E0-AF20-C693-7B5D7AF55900}"/>
              </a:ext>
            </a:extLst>
          </p:cNvPr>
          <p:cNvSpPr>
            <a:spLocks noGrp="1"/>
          </p:cNvSpPr>
          <p:nvPr>
            <p:ph idx="1"/>
          </p:nvPr>
        </p:nvSpPr>
        <p:spPr/>
        <p:txBody>
          <a:bodyPr/>
          <a:lstStyle/>
          <a:p>
            <a:pPr marL="131400" indent="0">
              <a:lnSpc>
                <a:spcPct val="120000"/>
              </a:lnSpc>
              <a:spcBef>
                <a:spcPts val="0"/>
              </a:spcBef>
              <a:buClr>
                <a:srgbClr val="005892"/>
              </a:buClr>
              <a:buNone/>
            </a:pPr>
            <a:r>
              <a:rPr lang="en-GB" sz="2800" dirty="0"/>
              <a:t>When</a:t>
            </a:r>
            <a:r>
              <a:rPr lang="en-GB" sz="2800" b="0" dirty="0"/>
              <a:t> a decision is </a:t>
            </a:r>
            <a:r>
              <a:rPr lang="en-GB" sz="2800" dirty="0"/>
              <a:t>complex</a:t>
            </a:r>
            <a:r>
              <a:rPr lang="en-GB" sz="2800" b="0" dirty="0"/>
              <a:t> or it’s </a:t>
            </a:r>
            <a:r>
              <a:rPr lang="en-GB" sz="2800" dirty="0"/>
              <a:t>unclear</a:t>
            </a:r>
            <a:r>
              <a:rPr lang="en-GB" sz="2800" b="0" dirty="0"/>
              <a:t> what the main problem is</a:t>
            </a:r>
          </a:p>
          <a:p>
            <a:pPr marL="588600" indent="-457200">
              <a:lnSpc>
                <a:spcPct val="120000"/>
              </a:lnSpc>
              <a:spcBef>
                <a:spcPts val="0"/>
              </a:spcBef>
              <a:buClr>
                <a:srgbClr val="005892"/>
              </a:buClr>
            </a:pPr>
            <a:endParaRPr lang="en-GB" sz="2800" b="0" dirty="0"/>
          </a:p>
          <a:p>
            <a:pPr marL="131400" indent="0">
              <a:lnSpc>
                <a:spcPct val="120000"/>
              </a:lnSpc>
              <a:spcBef>
                <a:spcPts val="0"/>
              </a:spcBef>
              <a:buClr>
                <a:srgbClr val="005892"/>
              </a:buClr>
              <a:buNone/>
            </a:pPr>
            <a:r>
              <a:rPr lang="en-GB" sz="2800" dirty="0"/>
              <a:t>When you don’t know how well things are working or think they could work better</a:t>
            </a:r>
          </a:p>
          <a:p>
            <a:pPr marL="0" indent="0">
              <a:buNone/>
            </a:pPr>
            <a:endParaRPr lang="en-US" dirty="0"/>
          </a:p>
        </p:txBody>
      </p:sp>
      <p:cxnSp>
        <p:nvCxnSpPr>
          <p:cNvPr id="4" name="Straight Connector 3">
            <a:extLst>
              <a:ext uri="{FF2B5EF4-FFF2-40B4-BE49-F238E27FC236}">
                <a16:creationId xmlns:a16="http://schemas.microsoft.com/office/drawing/2014/main" id="{CC936DD4-3A1D-5B75-6A88-5F9012018C5C}"/>
              </a:ext>
            </a:extLst>
          </p:cNvPr>
          <p:cNvCxnSpPr/>
          <p:nvPr/>
        </p:nvCxnSpPr>
        <p:spPr>
          <a:xfrm>
            <a:off x="838200" y="2054431"/>
            <a:ext cx="11049000" cy="0"/>
          </a:xfrm>
          <a:prstGeom prst="line">
            <a:avLst/>
          </a:prstGeom>
          <a:ln w="38100">
            <a:solidFill>
              <a:srgbClr val="77358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6016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2c7276-519e-4dfd-877f-a0b6e71f99d4">
      <Terms xmlns="http://schemas.microsoft.com/office/infopath/2007/PartnerControls"/>
    </lcf76f155ced4ddcb4097134ff3c332f>
    <TaxCatchAll xmlns="4583d217-e6e7-4bd8-b25a-c1564e3c1d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FD830101578E48AB83FC3C63FF1C79" ma:contentTypeVersion="20" ma:contentTypeDescription="Create a new document." ma:contentTypeScope="" ma:versionID="e0c541df63473fd5e91ef2957dfa8039">
  <xsd:schema xmlns:xsd="http://www.w3.org/2001/XMLSchema" xmlns:xs="http://www.w3.org/2001/XMLSchema" xmlns:p="http://schemas.microsoft.com/office/2006/metadata/properties" xmlns:ns2="532c7276-519e-4dfd-877f-a0b6e71f99d4" xmlns:ns3="4583d217-e6e7-4bd8-b25a-c1564e3c1da3" targetNamespace="http://schemas.microsoft.com/office/2006/metadata/properties" ma:root="true" ma:fieldsID="1d6f27aeb902d598c3f8d088a72a9cfe" ns2:_="" ns3:_="">
    <xsd:import namespace="532c7276-519e-4dfd-877f-a0b6e71f99d4"/>
    <xsd:import namespace="4583d217-e6e7-4bd8-b25a-c1564e3c1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c7276-519e-4dfd-877f-a0b6e71f9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a6db2ca-7152-4b93-a332-f277b680db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83d217-e6e7-4bd8-b25a-c1564e3c1d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4da2942-1f22-429b-ab72-b8decbdd8506}" ma:internalName="TaxCatchAll" ma:showField="CatchAllData" ma:web="4583d217-e6e7-4bd8-b25a-c1564e3c1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36188F-D79A-43CB-BE2C-CAF12BB6DEF4}">
  <ds:schemaRefs>
    <ds:schemaRef ds:uri="http://schemas.microsoft.com/office/2006/metadata/properties"/>
    <ds:schemaRef ds:uri="http://schemas.microsoft.com/office/infopath/2007/PartnerControls"/>
    <ds:schemaRef ds:uri="532c7276-519e-4dfd-877f-a0b6e71f99d4"/>
    <ds:schemaRef ds:uri="4583d217-e6e7-4bd8-b25a-c1564e3c1da3"/>
  </ds:schemaRefs>
</ds:datastoreItem>
</file>

<file path=customXml/itemProps2.xml><?xml version="1.0" encoding="utf-8"?>
<ds:datastoreItem xmlns:ds="http://schemas.openxmlformats.org/officeDocument/2006/customXml" ds:itemID="{51CEE731-41CB-4286-94A3-7A8837758CD6}">
  <ds:schemaRefs>
    <ds:schemaRef ds:uri="http://schemas.microsoft.com/sharepoint/v3/contenttype/forms"/>
  </ds:schemaRefs>
</ds:datastoreItem>
</file>

<file path=customXml/itemProps3.xml><?xml version="1.0" encoding="utf-8"?>
<ds:datastoreItem xmlns:ds="http://schemas.openxmlformats.org/officeDocument/2006/customXml" ds:itemID="{B964C9AD-950F-483C-AFFA-E0B8D0B4A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2c7276-519e-4dfd-877f-a0b6e71f99d4"/>
    <ds:schemaRef ds:uri="4583d217-e6e7-4bd8-b25a-c1564e3c1d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TotalTime>
  <Words>1759</Words>
  <Application>Microsoft Macintosh PowerPoint</Application>
  <PresentationFormat>Widescreen</PresentationFormat>
  <Paragraphs>143</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Aptos Display</vt:lpstr>
      <vt:lpstr>Arial</vt:lpstr>
      <vt:lpstr>Calibri</vt:lpstr>
      <vt:lpstr>Roboto</vt:lpstr>
      <vt:lpstr>Roboto Light</vt:lpstr>
      <vt:lpstr>Verdana</vt:lpstr>
      <vt:lpstr>Office Theme</vt:lpstr>
      <vt:lpstr>Making Better Decisions: Operational Research</vt:lpstr>
      <vt:lpstr>Introduction </vt:lpstr>
      <vt:lpstr>Operational Research</vt:lpstr>
      <vt:lpstr>My Job in OR</vt:lpstr>
      <vt:lpstr>Origins of OR</vt:lpstr>
      <vt:lpstr>OR in detail - Supermarkets</vt:lpstr>
      <vt:lpstr>OR in detail - Airlines</vt:lpstr>
      <vt:lpstr>OR in detail - Healthcare</vt:lpstr>
      <vt:lpstr>When is OR used?</vt:lpstr>
      <vt:lpstr>What OR techniques are used?</vt:lpstr>
      <vt:lpstr>Where can OR take you?</vt:lpstr>
      <vt:lpstr>OR Jobs</vt:lpstr>
      <vt:lpstr>The OR Society</vt:lpstr>
      <vt:lpstr>Questions</vt:lpstr>
      <vt:lpstr>Find out more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 Title</dc:title>
  <dc:creator>Elli Michael</dc:creator>
  <cp:lastModifiedBy>Sarah Parry</cp:lastModifiedBy>
  <cp:revision>5</cp:revision>
  <dcterms:created xsi:type="dcterms:W3CDTF">2024-11-11T09:18:17Z</dcterms:created>
  <dcterms:modified xsi:type="dcterms:W3CDTF">2026-05-28T11:24:10Z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0x010100FCFD830101578E48AB83FC3C63FF1C79</vt:lpwstr>
  </property>
</Properties>
</file>